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3"/>
  </p:notesMasterIdLst>
  <p:handoutMasterIdLst>
    <p:handoutMasterId r:id="rId5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56B6"/>
    <a:srgbClr val="FFCF03"/>
    <a:srgbClr val="0555B3"/>
    <a:srgbClr val="FEDEB4"/>
    <a:srgbClr val="FDC983"/>
    <a:srgbClr val="F0C388"/>
    <a:srgbClr val="FDCF9D"/>
    <a:srgbClr val="F8D6BA"/>
    <a:srgbClr val="FFBE7D"/>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53" autoAdjust="0"/>
    <p:restoredTop sz="95196" autoAdjust="0"/>
  </p:normalViewPr>
  <p:slideViewPr>
    <p:cSldViewPr>
      <p:cViewPr varScale="1">
        <p:scale>
          <a:sx n="61" d="100"/>
          <a:sy n="61" d="100"/>
        </p:scale>
        <p:origin x="1188" y="60"/>
      </p:cViewPr>
      <p:guideLst>
        <p:guide orient="horz" pos="2160"/>
        <p:guide pos="3839"/>
      </p:guideLst>
    </p:cSldViewPr>
  </p:slideViewPr>
  <p:notesTextViewPr>
    <p:cViewPr>
      <p:scale>
        <a:sx n="1" d="1"/>
        <a:sy n="1" d="1"/>
      </p:scale>
      <p:origin x="0" y="0"/>
    </p:cViewPr>
  </p:notesTextViewPr>
  <p:notesViewPr>
    <p:cSldViewPr>
      <p:cViewPr varScale="1">
        <p:scale>
          <a:sx n="62" d="100"/>
          <a:sy n="62" d="100"/>
        </p:scale>
        <p:origin x="237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B8A430-9207-4635-A18D-27C8B3F7FF17}"/>
              </a:ext>
            </a:extLst>
          </p:cNvPr>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IN" altLang="en-IN"/>
          </a:p>
        </p:txBody>
      </p:sp>
      <p:sp>
        <p:nvSpPr>
          <p:cNvPr id="3" name="Date Placeholder 2">
            <a:extLst>
              <a:ext uri="{FF2B5EF4-FFF2-40B4-BE49-F238E27FC236}">
                <a16:creationId xmlns:a16="http://schemas.microsoft.com/office/drawing/2014/main" id="{A66C2406-BA05-4B03-BDD8-30FE908A90FA}"/>
              </a:ext>
            </a:extLst>
          </p:cNvPr>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9E881345-B59B-44C6-B122-6DF46C81AE1A}" type="datetimeFigureOut">
              <a:rPr lang="en-IN" altLang="en-IN" smtClean="0"/>
              <a:t>07-01-2023</a:t>
            </a:fld>
            <a:endParaRPr lang="en-IN" altLang="en-IN"/>
          </a:p>
        </p:txBody>
      </p:sp>
      <p:sp>
        <p:nvSpPr>
          <p:cNvPr id="4" name="Footer Placeholder 3">
            <a:extLst>
              <a:ext uri="{FF2B5EF4-FFF2-40B4-BE49-F238E27FC236}">
                <a16:creationId xmlns:a16="http://schemas.microsoft.com/office/drawing/2014/main" id="{356F275C-65AA-45C3-A3B6-8920D5AED215}"/>
              </a:ext>
            </a:extLst>
          </p:cNvPr>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IN" altLang="en-IN"/>
          </a:p>
        </p:txBody>
      </p:sp>
      <p:sp>
        <p:nvSpPr>
          <p:cNvPr id="5" name="Slide Number Placeholder 4">
            <a:extLst>
              <a:ext uri="{FF2B5EF4-FFF2-40B4-BE49-F238E27FC236}">
                <a16:creationId xmlns:a16="http://schemas.microsoft.com/office/drawing/2014/main" id="{07A2EB8C-D351-4D86-80A5-C4E723E3B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81B9F8BC-5A02-4F2B-8247-19E2B015CEDE}" type="slidenum">
              <a:rPr lang="en-IN" altLang="en-IN" smtClean="0"/>
              <a:t>‹#›</a:t>
            </a:fld>
            <a:endParaRPr lang="en-IN" altLang="en-IN"/>
          </a:p>
        </p:txBody>
      </p:sp>
    </p:spTree>
    <p:extLst>
      <p:ext uri="{BB962C8B-B14F-4D97-AF65-F5344CB8AC3E}">
        <p14:creationId xmlns:p14="http://schemas.microsoft.com/office/powerpoint/2010/main" val="62501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7AB488F7-1FAC-40D2-BB7E-BA3CE28D8950}" type="datetimeFigureOut">
              <a:rPr lang="en-US" smtClean="0"/>
              <a:pPr/>
              <a:t>1/7/2023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2</a:t>
            </a:fld>
            <a:endParaRPr lang="en-US"/>
          </a:p>
        </p:txBody>
      </p:sp>
    </p:spTree>
    <p:extLst>
      <p:ext uri="{BB962C8B-B14F-4D97-AF65-F5344CB8AC3E}">
        <p14:creationId xmlns:p14="http://schemas.microsoft.com/office/powerpoint/2010/main" val="3826264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11</a:t>
            </a:fld>
            <a:endParaRPr lang="en-US"/>
          </a:p>
        </p:txBody>
      </p:sp>
    </p:spTree>
    <p:extLst>
      <p:ext uri="{BB962C8B-B14F-4D97-AF65-F5344CB8AC3E}">
        <p14:creationId xmlns:p14="http://schemas.microsoft.com/office/powerpoint/2010/main" val="2090971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12</a:t>
            </a:fld>
            <a:endParaRPr lang="en-US"/>
          </a:p>
        </p:txBody>
      </p:sp>
    </p:spTree>
    <p:extLst>
      <p:ext uri="{BB962C8B-B14F-4D97-AF65-F5344CB8AC3E}">
        <p14:creationId xmlns:p14="http://schemas.microsoft.com/office/powerpoint/2010/main" val="2086370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13</a:t>
            </a:fld>
            <a:endParaRPr lang="en-US"/>
          </a:p>
        </p:txBody>
      </p:sp>
    </p:spTree>
    <p:extLst>
      <p:ext uri="{BB962C8B-B14F-4D97-AF65-F5344CB8AC3E}">
        <p14:creationId xmlns:p14="http://schemas.microsoft.com/office/powerpoint/2010/main" val="4239309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14</a:t>
            </a:fld>
            <a:endParaRPr lang="en-US"/>
          </a:p>
        </p:txBody>
      </p:sp>
    </p:spTree>
    <p:extLst>
      <p:ext uri="{BB962C8B-B14F-4D97-AF65-F5344CB8AC3E}">
        <p14:creationId xmlns:p14="http://schemas.microsoft.com/office/powerpoint/2010/main" val="1839529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https://help.sap.com/docs/BTP/65de2977205c403bbc107264b8eccf4b/8ed4a705efa0431b910056c0acdbf377.html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15</a:t>
            </a:fld>
            <a:endParaRPr lang="en-US"/>
          </a:p>
        </p:txBody>
      </p:sp>
    </p:spTree>
    <p:extLst>
      <p:ext uri="{BB962C8B-B14F-4D97-AF65-F5344CB8AC3E}">
        <p14:creationId xmlns:p14="http://schemas.microsoft.com/office/powerpoint/2010/main" val="2646562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16</a:t>
            </a:fld>
            <a:endParaRPr lang="en-US"/>
          </a:p>
        </p:txBody>
      </p:sp>
    </p:spTree>
    <p:extLst>
      <p:ext uri="{BB962C8B-B14F-4D97-AF65-F5344CB8AC3E}">
        <p14:creationId xmlns:p14="http://schemas.microsoft.com/office/powerpoint/2010/main" val="368346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17</a:t>
            </a:fld>
            <a:endParaRPr lang="en-US"/>
          </a:p>
        </p:txBody>
      </p:sp>
    </p:spTree>
    <p:extLst>
      <p:ext uri="{BB962C8B-B14F-4D97-AF65-F5344CB8AC3E}">
        <p14:creationId xmlns:p14="http://schemas.microsoft.com/office/powerpoint/2010/main" val="4235172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18</a:t>
            </a:fld>
            <a:endParaRPr lang="en-US"/>
          </a:p>
        </p:txBody>
      </p:sp>
    </p:spTree>
    <p:extLst>
      <p:ext uri="{BB962C8B-B14F-4D97-AF65-F5344CB8AC3E}">
        <p14:creationId xmlns:p14="http://schemas.microsoft.com/office/powerpoint/2010/main" val="66690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19</a:t>
            </a:fld>
            <a:endParaRPr lang="en-US"/>
          </a:p>
        </p:txBody>
      </p:sp>
    </p:spTree>
    <p:extLst>
      <p:ext uri="{BB962C8B-B14F-4D97-AF65-F5344CB8AC3E}">
        <p14:creationId xmlns:p14="http://schemas.microsoft.com/office/powerpoint/2010/main" val="753729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3</a:t>
            </a:fld>
            <a:endParaRPr lang="en-US"/>
          </a:p>
        </p:txBody>
      </p:sp>
    </p:spTree>
    <p:extLst>
      <p:ext uri="{BB962C8B-B14F-4D97-AF65-F5344CB8AC3E}">
        <p14:creationId xmlns:p14="http://schemas.microsoft.com/office/powerpoint/2010/main" val="3460896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4</a:t>
            </a:fld>
            <a:endParaRPr lang="en-US"/>
          </a:p>
        </p:txBody>
      </p:sp>
    </p:spTree>
    <p:extLst>
      <p:ext uri="{BB962C8B-B14F-4D97-AF65-F5344CB8AC3E}">
        <p14:creationId xmlns:p14="http://schemas.microsoft.com/office/powerpoint/2010/main" val="2981540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5</a:t>
            </a:fld>
            <a:endParaRPr lang="en-US"/>
          </a:p>
        </p:txBody>
      </p:sp>
    </p:spTree>
    <p:extLst>
      <p:ext uri="{BB962C8B-B14F-4D97-AF65-F5344CB8AC3E}">
        <p14:creationId xmlns:p14="http://schemas.microsoft.com/office/powerpoint/2010/main" val="2601382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6</a:t>
            </a:fld>
            <a:endParaRPr lang="en-US"/>
          </a:p>
        </p:txBody>
      </p:sp>
    </p:spTree>
    <p:extLst>
      <p:ext uri="{BB962C8B-B14F-4D97-AF65-F5344CB8AC3E}">
        <p14:creationId xmlns:p14="http://schemas.microsoft.com/office/powerpoint/2010/main" val="3441752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7</a:t>
            </a:fld>
            <a:endParaRPr lang="en-US"/>
          </a:p>
        </p:txBody>
      </p:sp>
    </p:spTree>
    <p:extLst>
      <p:ext uri="{BB962C8B-B14F-4D97-AF65-F5344CB8AC3E}">
        <p14:creationId xmlns:p14="http://schemas.microsoft.com/office/powerpoint/2010/main" val="3722918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8</a:t>
            </a:fld>
            <a:endParaRPr lang="en-US"/>
          </a:p>
        </p:txBody>
      </p:sp>
    </p:spTree>
    <p:extLst>
      <p:ext uri="{BB962C8B-B14F-4D97-AF65-F5344CB8AC3E}">
        <p14:creationId xmlns:p14="http://schemas.microsoft.com/office/powerpoint/2010/main" val="330697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9</a:t>
            </a:fld>
            <a:endParaRPr lang="en-US"/>
          </a:p>
        </p:txBody>
      </p:sp>
    </p:spTree>
    <p:extLst>
      <p:ext uri="{BB962C8B-B14F-4D97-AF65-F5344CB8AC3E}">
        <p14:creationId xmlns:p14="http://schemas.microsoft.com/office/powerpoint/2010/main" val="4145401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10</a:t>
            </a:fld>
            <a:endParaRPr lang="en-US"/>
          </a:p>
        </p:txBody>
      </p:sp>
    </p:spTree>
    <p:extLst>
      <p:ext uri="{BB962C8B-B14F-4D97-AF65-F5344CB8AC3E}">
        <p14:creationId xmlns:p14="http://schemas.microsoft.com/office/powerpoint/2010/main" val="2077498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196752"/>
            <a:ext cx="6709107" cy="2630856"/>
          </a:xfrm>
        </p:spPr>
        <p:txBody>
          <a:bodyPr numCol="1" anchor="b">
            <a:noAutofit/>
          </a:bodyPr>
          <a:lstStyle>
            <a:lvl1pPr algn="l">
              <a:lnSpc>
                <a:spcPct val="80000"/>
              </a:lnSpc>
              <a:defRPr lang="en-US" sz="8000" kern="1200" smtClean="0">
                <a:solidFill>
                  <a:schemeClr val="bg1"/>
                </a:solidFill>
                <a:latin typeface="+mn-lt"/>
                <a:ea typeface="+mj-ea"/>
                <a:cs typeface="+mj-cs"/>
              </a:defRPr>
            </a:lvl1pPr>
          </a:lstStyle>
          <a:p>
            <a:r>
              <a:rPr lang="en-US" dirty="0"/>
              <a:t>CLICK TO EDIT</a:t>
            </a:r>
          </a:p>
        </p:txBody>
      </p:sp>
      <p:sp>
        <p:nvSpPr>
          <p:cNvPr id="3" name="Subtitle 2"/>
          <p:cNvSpPr>
            <a:spLocks noGrp="1"/>
          </p:cNvSpPr>
          <p:nvPr>
            <p:ph type="subTitle" idx="1"/>
          </p:nvPr>
        </p:nvSpPr>
        <p:spPr>
          <a:xfrm>
            <a:off x="837828" y="4062733"/>
            <a:ext cx="3717394" cy="542148"/>
          </a:xfrm>
        </p:spPr>
        <p:txBody>
          <a:bodyPr numCol="1" anchor="ctr">
            <a:noAutofit/>
          </a:bodyPr>
          <a:lstStyle>
            <a:lvl1pPr marL="0" indent="0" algn="l">
              <a:buNone/>
              <a:defRPr lang="en-US" sz="3200" kern="1200" smtClean="0">
                <a:solidFill>
                  <a:schemeClr val="bg1"/>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numCol="1"/>
          <a:lstStyle>
            <a:lvl1pPr>
              <a:defRPr sz="1400" b="0" spc="600">
                <a:solidFill>
                  <a:schemeClr val="bg1"/>
                </a:solidFill>
              </a:defRPr>
            </a:lvl1pPr>
          </a:lstStyle>
          <a:p>
            <a:r>
              <a:rPr lang="en-US"/>
              <a:t>www.anubhavtrainings.com</a:t>
            </a:r>
            <a:endParaRPr lang="en-US" dirty="0"/>
          </a:p>
        </p:txBody>
      </p:sp>
      <p:sp>
        <p:nvSpPr>
          <p:cNvPr id="6" name="Slide Number Placeholder 5"/>
          <p:cNvSpPr>
            <a:spLocks noGrp="1"/>
          </p:cNvSpPr>
          <p:nvPr>
            <p:ph type="sldNum" sz="quarter" idx="12"/>
          </p:nvPr>
        </p:nvSpPr>
        <p:spPr/>
        <p:txBody>
          <a:bodyPr numCol="1"/>
          <a:lstStyle/>
          <a:p>
            <a:fld id="{E5EDE275-BE14-4364-AEA2-5F5667C0FD49}" type="slidenum">
              <a:rPr lang="en-US" smtClean="0"/>
              <a:pPr/>
              <a:t>‹#›</a:t>
            </a:fld>
            <a:endParaRPr lang="en-US"/>
          </a:p>
        </p:txBody>
      </p:sp>
      <p:sp>
        <p:nvSpPr>
          <p:cNvPr id="7" name="Freeform: Shape 6">
            <a:extLst>
              <a:ext uri="{FF2B5EF4-FFF2-40B4-BE49-F238E27FC236}">
                <a16:creationId xmlns:a16="http://schemas.microsoft.com/office/drawing/2014/main" id="{2C369122-C5C2-4E58-B71B-F56D23431547}"/>
              </a:ext>
            </a:extLst>
          </p:cNvPr>
          <p:cNvSpPr/>
          <p:nvPr userDrawn="1"/>
        </p:nvSpPr>
        <p:spPr>
          <a:xfrm>
            <a:off x="6078525" y="0"/>
            <a:ext cx="6110300" cy="6858000"/>
          </a:xfrm>
          <a:custGeom>
            <a:avLst/>
            <a:gdLst>
              <a:gd name="connsiteX0" fmla="*/ 2955409 w 6110300"/>
              <a:gd name="connsiteY0" fmla="*/ 0 h 6858000"/>
              <a:gd name="connsiteX1" fmla="*/ 6110300 w 6110300"/>
              <a:gd name="connsiteY1" fmla="*/ 0 h 6858000"/>
              <a:gd name="connsiteX2" fmla="*/ 6110300 w 6110300"/>
              <a:gd name="connsiteY2" fmla="*/ 6858000 h 6858000"/>
              <a:gd name="connsiteX3" fmla="*/ 0 w 6110300"/>
              <a:gd name="connsiteY3" fmla="*/ 6858000 h 6858000"/>
              <a:gd name="connsiteX4" fmla="*/ 2955409 w 6110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300" h="6858000">
                <a:moveTo>
                  <a:pt x="2955409" y="0"/>
                </a:moveTo>
                <a:lnTo>
                  <a:pt x="6110300" y="0"/>
                </a:lnTo>
                <a:lnTo>
                  <a:pt x="6110300" y="6858000"/>
                </a:lnTo>
                <a:lnTo>
                  <a:pt x="0" y="6858000"/>
                </a:lnTo>
                <a:lnTo>
                  <a:pt x="2955409" y="0"/>
                </a:lnTo>
                <a:close/>
              </a:path>
            </a:pathLst>
          </a:custGeom>
          <a:solidFill>
            <a:schemeClr val="accent1"/>
          </a:solidFill>
          <a:ln>
            <a:noFill/>
          </a:ln>
          <a:effectLst>
            <a:outerShdw blurRad="774700" dist="1333500" dir="9960000" algn="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8" name="Rectangle 7">
            <a:extLst>
              <a:ext uri="{FF2B5EF4-FFF2-40B4-BE49-F238E27FC236}">
                <a16:creationId xmlns:a16="http://schemas.microsoft.com/office/drawing/2014/main" id="{F9E08094-AB37-4641-A537-98111BC92E75}"/>
              </a:ext>
            </a:extLst>
          </p:cNvPr>
          <p:cNvSpPr/>
          <p:nvPr userDrawn="1"/>
        </p:nvSpPr>
        <p:spPr>
          <a:xfrm>
            <a:off x="694324" y="3965561"/>
            <a:ext cx="3976865" cy="72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grpSp>
        <p:nvGrpSpPr>
          <p:cNvPr id="58" name="Group 57">
            <a:extLst>
              <a:ext uri="{FF2B5EF4-FFF2-40B4-BE49-F238E27FC236}">
                <a16:creationId xmlns:a16="http://schemas.microsoft.com/office/drawing/2014/main" id="{F6A6AAE6-53E8-4513-9596-01024FBE2825}"/>
              </a:ext>
            </a:extLst>
          </p:cNvPr>
          <p:cNvGrpSpPr/>
          <p:nvPr/>
        </p:nvGrpSpPr>
        <p:grpSpPr>
          <a:xfrm>
            <a:off x="10777674" y="5899549"/>
            <a:ext cx="1063507" cy="566564"/>
            <a:chOff x="10558908" y="5956906"/>
            <a:chExt cx="1063507" cy="566564"/>
          </a:xfrm>
          <a:solidFill>
            <a:schemeClr val="bg1"/>
          </a:solidFill>
        </p:grpSpPr>
        <p:sp>
          <p:nvSpPr>
            <p:cNvPr id="83" name="Oval 82">
              <a:extLst>
                <a:ext uri="{FF2B5EF4-FFF2-40B4-BE49-F238E27FC236}">
                  <a16:creationId xmlns:a16="http://schemas.microsoft.com/office/drawing/2014/main" id="{81AF9DBC-D08E-4AE1-81A3-9391E5BC385B}"/>
                </a:ext>
              </a:extLst>
            </p:cNvPr>
            <p:cNvSpPr/>
            <p:nvPr userDrawn="1"/>
          </p:nvSpPr>
          <p:spPr>
            <a:xfrm>
              <a:off x="10558908"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84" name="Oval 83">
              <a:extLst>
                <a:ext uri="{FF2B5EF4-FFF2-40B4-BE49-F238E27FC236}">
                  <a16:creationId xmlns:a16="http://schemas.microsoft.com/office/drawing/2014/main" id="{6A083FA5-3751-47B2-A9E2-C6A18A520232}"/>
                </a:ext>
              </a:extLst>
            </p:cNvPr>
            <p:cNvSpPr/>
            <p:nvPr userDrawn="1"/>
          </p:nvSpPr>
          <p:spPr>
            <a:xfrm>
              <a:off x="10806047"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85" name="Oval 84">
              <a:extLst>
                <a:ext uri="{FF2B5EF4-FFF2-40B4-BE49-F238E27FC236}">
                  <a16:creationId xmlns:a16="http://schemas.microsoft.com/office/drawing/2014/main" id="{45EE2437-E6AC-4A3D-9A8C-7D7CD600A827}"/>
                </a:ext>
              </a:extLst>
            </p:cNvPr>
            <p:cNvSpPr/>
            <p:nvPr userDrawn="1"/>
          </p:nvSpPr>
          <p:spPr>
            <a:xfrm>
              <a:off x="11053186"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86" name="Oval 85">
              <a:extLst>
                <a:ext uri="{FF2B5EF4-FFF2-40B4-BE49-F238E27FC236}">
                  <a16:creationId xmlns:a16="http://schemas.microsoft.com/office/drawing/2014/main" id="{C2277324-770A-4209-8FEF-623077E9F454}"/>
                </a:ext>
              </a:extLst>
            </p:cNvPr>
            <p:cNvSpPr/>
            <p:nvPr userDrawn="1"/>
          </p:nvSpPr>
          <p:spPr>
            <a:xfrm>
              <a:off x="11300325"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87" name="Oval 86">
              <a:extLst>
                <a:ext uri="{FF2B5EF4-FFF2-40B4-BE49-F238E27FC236}">
                  <a16:creationId xmlns:a16="http://schemas.microsoft.com/office/drawing/2014/main" id="{F3B8C4C0-DFD0-482D-BAE1-9344303D87E7}"/>
                </a:ext>
              </a:extLst>
            </p:cNvPr>
            <p:cNvSpPr/>
            <p:nvPr userDrawn="1"/>
          </p:nvSpPr>
          <p:spPr>
            <a:xfrm>
              <a:off x="11547464"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88" name="Oval 87">
              <a:extLst>
                <a:ext uri="{FF2B5EF4-FFF2-40B4-BE49-F238E27FC236}">
                  <a16:creationId xmlns:a16="http://schemas.microsoft.com/office/drawing/2014/main" id="{F8E29858-9BA6-4FB8-85DB-7732CD87B665}"/>
                </a:ext>
              </a:extLst>
            </p:cNvPr>
            <p:cNvSpPr/>
            <p:nvPr userDrawn="1"/>
          </p:nvSpPr>
          <p:spPr>
            <a:xfrm>
              <a:off x="10558908"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89" name="Oval 88">
              <a:extLst>
                <a:ext uri="{FF2B5EF4-FFF2-40B4-BE49-F238E27FC236}">
                  <a16:creationId xmlns:a16="http://schemas.microsoft.com/office/drawing/2014/main" id="{A71AE871-1F4D-44D1-A8EA-35D36E44C9E1}"/>
                </a:ext>
              </a:extLst>
            </p:cNvPr>
            <p:cNvSpPr/>
            <p:nvPr userDrawn="1"/>
          </p:nvSpPr>
          <p:spPr>
            <a:xfrm>
              <a:off x="10806047"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90" name="Oval 89">
              <a:extLst>
                <a:ext uri="{FF2B5EF4-FFF2-40B4-BE49-F238E27FC236}">
                  <a16:creationId xmlns:a16="http://schemas.microsoft.com/office/drawing/2014/main" id="{9AD931EB-0564-49ED-A2A1-44635016B99D}"/>
                </a:ext>
              </a:extLst>
            </p:cNvPr>
            <p:cNvSpPr/>
            <p:nvPr userDrawn="1"/>
          </p:nvSpPr>
          <p:spPr>
            <a:xfrm>
              <a:off x="11053186"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91" name="Oval 90">
              <a:extLst>
                <a:ext uri="{FF2B5EF4-FFF2-40B4-BE49-F238E27FC236}">
                  <a16:creationId xmlns:a16="http://schemas.microsoft.com/office/drawing/2014/main" id="{3379B7B7-25D0-4005-BE30-0C11A103C96F}"/>
                </a:ext>
              </a:extLst>
            </p:cNvPr>
            <p:cNvSpPr/>
            <p:nvPr userDrawn="1"/>
          </p:nvSpPr>
          <p:spPr>
            <a:xfrm>
              <a:off x="11300325"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92" name="Oval 91">
              <a:extLst>
                <a:ext uri="{FF2B5EF4-FFF2-40B4-BE49-F238E27FC236}">
                  <a16:creationId xmlns:a16="http://schemas.microsoft.com/office/drawing/2014/main" id="{BC3AAA0E-8A9B-4857-B895-3ACB3971791C}"/>
                </a:ext>
              </a:extLst>
            </p:cNvPr>
            <p:cNvSpPr/>
            <p:nvPr userDrawn="1"/>
          </p:nvSpPr>
          <p:spPr>
            <a:xfrm>
              <a:off x="11547464"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93" name="Oval 92">
              <a:extLst>
                <a:ext uri="{FF2B5EF4-FFF2-40B4-BE49-F238E27FC236}">
                  <a16:creationId xmlns:a16="http://schemas.microsoft.com/office/drawing/2014/main" id="{DCF933E0-3C81-456F-9D23-21C778532693}"/>
                </a:ext>
              </a:extLst>
            </p:cNvPr>
            <p:cNvSpPr/>
            <p:nvPr userDrawn="1"/>
          </p:nvSpPr>
          <p:spPr>
            <a:xfrm>
              <a:off x="10558908"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94" name="Oval 93">
              <a:extLst>
                <a:ext uri="{FF2B5EF4-FFF2-40B4-BE49-F238E27FC236}">
                  <a16:creationId xmlns:a16="http://schemas.microsoft.com/office/drawing/2014/main" id="{BB0C6A49-ECDF-464E-A2B9-5811A68A32CC}"/>
                </a:ext>
              </a:extLst>
            </p:cNvPr>
            <p:cNvSpPr/>
            <p:nvPr userDrawn="1"/>
          </p:nvSpPr>
          <p:spPr>
            <a:xfrm>
              <a:off x="10806047"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95" name="Oval 94">
              <a:extLst>
                <a:ext uri="{FF2B5EF4-FFF2-40B4-BE49-F238E27FC236}">
                  <a16:creationId xmlns:a16="http://schemas.microsoft.com/office/drawing/2014/main" id="{6DB78137-B3A3-4DCD-B39E-AF532F7C8C09}"/>
                </a:ext>
              </a:extLst>
            </p:cNvPr>
            <p:cNvSpPr/>
            <p:nvPr userDrawn="1"/>
          </p:nvSpPr>
          <p:spPr>
            <a:xfrm>
              <a:off x="11053186"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96" name="Oval 95">
              <a:extLst>
                <a:ext uri="{FF2B5EF4-FFF2-40B4-BE49-F238E27FC236}">
                  <a16:creationId xmlns:a16="http://schemas.microsoft.com/office/drawing/2014/main" id="{154EA3D6-8416-4542-BE0F-14BA9E49BE52}"/>
                </a:ext>
              </a:extLst>
            </p:cNvPr>
            <p:cNvSpPr/>
            <p:nvPr userDrawn="1"/>
          </p:nvSpPr>
          <p:spPr>
            <a:xfrm>
              <a:off x="11300325"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97" name="Oval 96">
              <a:extLst>
                <a:ext uri="{FF2B5EF4-FFF2-40B4-BE49-F238E27FC236}">
                  <a16:creationId xmlns:a16="http://schemas.microsoft.com/office/drawing/2014/main" id="{427A5054-272B-4158-83E3-D5D399085EA5}"/>
                </a:ext>
              </a:extLst>
            </p:cNvPr>
            <p:cNvSpPr/>
            <p:nvPr userDrawn="1"/>
          </p:nvSpPr>
          <p:spPr>
            <a:xfrm>
              <a:off x="11547464"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grpSp>
      <p:grpSp>
        <p:nvGrpSpPr>
          <p:cNvPr id="59" name="Group 58">
            <a:extLst>
              <a:ext uri="{FF2B5EF4-FFF2-40B4-BE49-F238E27FC236}">
                <a16:creationId xmlns:a16="http://schemas.microsoft.com/office/drawing/2014/main" id="{E65FC0AD-3612-47AD-AB66-EF2948AB9208}"/>
              </a:ext>
            </a:extLst>
          </p:cNvPr>
          <p:cNvGrpSpPr/>
          <p:nvPr/>
        </p:nvGrpSpPr>
        <p:grpSpPr>
          <a:xfrm rot="16200000">
            <a:off x="5240094" y="1159276"/>
            <a:ext cx="1063507" cy="74951"/>
            <a:chOff x="10582602" y="2656477"/>
            <a:chExt cx="1063507" cy="74951"/>
          </a:xfrm>
          <a:solidFill>
            <a:schemeClr val="bg1">
              <a:alpha val="30000"/>
            </a:schemeClr>
          </a:solidFill>
        </p:grpSpPr>
        <p:sp>
          <p:nvSpPr>
            <p:cNvPr id="78" name="Oval 77">
              <a:extLst>
                <a:ext uri="{FF2B5EF4-FFF2-40B4-BE49-F238E27FC236}">
                  <a16:creationId xmlns:a16="http://schemas.microsoft.com/office/drawing/2014/main" id="{5C1471AD-F9CE-476C-9B1D-12FAE2468943}"/>
                </a:ext>
              </a:extLst>
            </p:cNvPr>
            <p:cNvSpPr/>
            <p:nvPr userDrawn="1"/>
          </p:nvSpPr>
          <p:spPr>
            <a:xfrm>
              <a:off x="10582602"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79" name="Oval 78">
              <a:extLst>
                <a:ext uri="{FF2B5EF4-FFF2-40B4-BE49-F238E27FC236}">
                  <a16:creationId xmlns:a16="http://schemas.microsoft.com/office/drawing/2014/main" id="{55E84590-EFDB-4BCF-8F1A-8A23664BE2CF}"/>
                </a:ext>
              </a:extLst>
            </p:cNvPr>
            <p:cNvSpPr/>
            <p:nvPr userDrawn="1"/>
          </p:nvSpPr>
          <p:spPr>
            <a:xfrm>
              <a:off x="10829741"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80" name="Oval 79">
              <a:extLst>
                <a:ext uri="{FF2B5EF4-FFF2-40B4-BE49-F238E27FC236}">
                  <a16:creationId xmlns:a16="http://schemas.microsoft.com/office/drawing/2014/main" id="{51E1CCBD-392A-417E-8064-FA8B5D267AC8}"/>
                </a:ext>
              </a:extLst>
            </p:cNvPr>
            <p:cNvSpPr/>
            <p:nvPr userDrawn="1"/>
          </p:nvSpPr>
          <p:spPr>
            <a:xfrm>
              <a:off x="11076880"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81" name="Oval 80">
              <a:extLst>
                <a:ext uri="{FF2B5EF4-FFF2-40B4-BE49-F238E27FC236}">
                  <a16:creationId xmlns:a16="http://schemas.microsoft.com/office/drawing/2014/main" id="{05436CB6-D134-4A18-A115-EB82B6063F83}"/>
                </a:ext>
              </a:extLst>
            </p:cNvPr>
            <p:cNvSpPr/>
            <p:nvPr userDrawn="1"/>
          </p:nvSpPr>
          <p:spPr>
            <a:xfrm>
              <a:off x="11324019"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82" name="Oval 81">
              <a:extLst>
                <a:ext uri="{FF2B5EF4-FFF2-40B4-BE49-F238E27FC236}">
                  <a16:creationId xmlns:a16="http://schemas.microsoft.com/office/drawing/2014/main" id="{7146F164-5878-4D92-A462-3B4D303E8FA1}"/>
                </a:ext>
              </a:extLst>
            </p:cNvPr>
            <p:cNvSpPr/>
            <p:nvPr userDrawn="1"/>
          </p:nvSpPr>
          <p:spPr>
            <a:xfrm>
              <a:off x="11571158"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grpSp>
      <p:grpSp>
        <p:nvGrpSpPr>
          <p:cNvPr id="61" name="Group 60">
            <a:extLst>
              <a:ext uri="{FF2B5EF4-FFF2-40B4-BE49-F238E27FC236}">
                <a16:creationId xmlns:a16="http://schemas.microsoft.com/office/drawing/2014/main" id="{51849842-6C5C-4A88-B53A-92F8ED83DCB3}"/>
              </a:ext>
            </a:extLst>
          </p:cNvPr>
          <p:cNvGrpSpPr/>
          <p:nvPr/>
        </p:nvGrpSpPr>
        <p:grpSpPr>
          <a:xfrm>
            <a:off x="306074" y="355713"/>
            <a:ext cx="1063507" cy="320757"/>
            <a:chOff x="784588" y="4982762"/>
            <a:chExt cx="1063507" cy="320757"/>
          </a:xfrm>
          <a:solidFill>
            <a:schemeClr val="bg1">
              <a:alpha val="40000"/>
            </a:schemeClr>
          </a:solidFill>
        </p:grpSpPr>
        <p:sp>
          <p:nvSpPr>
            <p:cNvPr id="66" name="Oval 65">
              <a:extLst>
                <a:ext uri="{FF2B5EF4-FFF2-40B4-BE49-F238E27FC236}">
                  <a16:creationId xmlns:a16="http://schemas.microsoft.com/office/drawing/2014/main" id="{45348C22-9A49-4C2F-A5B6-3C3B675D8A77}"/>
                </a:ext>
              </a:extLst>
            </p:cNvPr>
            <p:cNvSpPr/>
            <p:nvPr userDrawn="1"/>
          </p:nvSpPr>
          <p:spPr>
            <a:xfrm>
              <a:off x="784588"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67" name="Oval 66">
              <a:extLst>
                <a:ext uri="{FF2B5EF4-FFF2-40B4-BE49-F238E27FC236}">
                  <a16:creationId xmlns:a16="http://schemas.microsoft.com/office/drawing/2014/main" id="{F3932BA2-9769-40FA-A0C8-8310642A9B5C}"/>
                </a:ext>
              </a:extLst>
            </p:cNvPr>
            <p:cNvSpPr/>
            <p:nvPr userDrawn="1"/>
          </p:nvSpPr>
          <p:spPr>
            <a:xfrm>
              <a:off x="1031727"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68" name="Oval 67">
              <a:extLst>
                <a:ext uri="{FF2B5EF4-FFF2-40B4-BE49-F238E27FC236}">
                  <a16:creationId xmlns:a16="http://schemas.microsoft.com/office/drawing/2014/main" id="{487892B9-9C18-4AEB-B4FF-DE1804B31013}"/>
                </a:ext>
              </a:extLst>
            </p:cNvPr>
            <p:cNvSpPr/>
            <p:nvPr userDrawn="1"/>
          </p:nvSpPr>
          <p:spPr>
            <a:xfrm>
              <a:off x="1278866"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69" name="Oval 68">
              <a:extLst>
                <a:ext uri="{FF2B5EF4-FFF2-40B4-BE49-F238E27FC236}">
                  <a16:creationId xmlns:a16="http://schemas.microsoft.com/office/drawing/2014/main" id="{9B6338C9-62BC-410B-AB74-EC3F66C37B27}"/>
                </a:ext>
              </a:extLst>
            </p:cNvPr>
            <p:cNvSpPr/>
            <p:nvPr userDrawn="1"/>
          </p:nvSpPr>
          <p:spPr>
            <a:xfrm>
              <a:off x="1526005"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70" name="Oval 69">
              <a:extLst>
                <a:ext uri="{FF2B5EF4-FFF2-40B4-BE49-F238E27FC236}">
                  <a16:creationId xmlns:a16="http://schemas.microsoft.com/office/drawing/2014/main" id="{145C3FD5-10BB-4D9A-8DBE-EA03F20EAAB9}"/>
                </a:ext>
              </a:extLst>
            </p:cNvPr>
            <p:cNvSpPr/>
            <p:nvPr userDrawn="1"/>
          </p:nvSpPr>
          <p:spPr>
            <a:xfrm>
              <a:off x="1773144"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71" name="Oval 70">
              <a:extLst>
                <a:ext uri="{FF2B5EF4-FFF2-40B4-BE49-F238E27FC236}">
                  <a16:creationId xmlns:a16="http://schemas.microsoft.com/office/drawing/2014/main" id="{69E3767C-B5A7-416B-90E8-990D6F15CF96}"/>
                </a:ext>
              </a:extLst>
            </p:cNvPr>
            <p:cNvSpPr/>
            <p:nvPr userDrawn="1"/>
          </p:nvSpPr>
          <p:spPr>
            <a:xfrm>
              <a:off x="784588"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72" name="Oval 71">
              <a:extLst>
                <a:ext uri="{FF2B5EF4-FFF2-40B4-BE49-F238E27FC236}">
                  <a16:creationId xmlns:a16="http://schemas.microsoft.com/office/drawing/2014/main" id="{88B3CF57-6653-45CD-AFA6-F6F4FB656A7C}"/>
                </a:ext>
              </a:extLst>
            </p:cNvPr>
            <p:cNvSpPr/>
            <p:nvPr userDrawn="1"/>
          </p:nvSpPr>
          <p:spPr>
            <a:xfrm>
              <a:off x="1031727"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73" name="Oval 72">
              <a:extLst>
                <a:ext uri="{FF2B5EF4-FFF2-40B4-BE49-F238E27FC236}">
                  <a16:creationId xmlns:a16="http://schemas.microsoft.com/office/drawing/2014/main" id="{3C2D8F32-263A-4E4B-AC48-C343FD8D144A}"/>
                </a:ext>
              </a:extLst>
            </p:cNvPr>
            <p:cNvSpPr/>
            <p:nvPr userDrawn="1"/>
          </p:nvSpPr>
          <p:spPr>
            <a:xfrm>
              <a:off x="1278866"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74" name="Oval 73">
              <a:extLst>
                <a:ext uri="{FF2B5EF4-FFF2-40B4-BE49-F238E27FC236}">
                  <a16:creationId xmlns:a16="http://schemas.microsoft.com/office/drawing/2014/main" id="{61B91210-5913-4203-B274-3E4420876F33}"/>
                </a:ext>
              </a:extLst>
            </p:cNvPr>
            <p:cNvSpPr/>
            <p:nvPr userDrawn="1"/>
          </p:nvSpPr>
          <p:spPr>
            <a:xfrm>
              <a:off x="1526005"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75" name="Oval 74">
              <a:extLst>
                <a:ext uri="{FF2B5EF4-FFF2-40B4-BE49-F238E27FC236}">
                  <a16:creationId xmlns:a16="http://schemas.microsoft.com/office/drawing/2014/main" id="{62D2B72D-EEEA-4852-96E9-6147475B6B38}"/>
                </a:ext>
              </a:extLst>
            </p:cNvPr>
            <p:cNvSpPr/>
            <p:nvPr userDrawn="1"/>
          </p:nvSpPr>
          <p:spPr>
            <a:xfrm>
              <a:off x="1773144"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gr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ABB38C3-AB48-4A39-95B8-47A9D0F38945}"/>
              </a:ext>
            </a:extLst>
          </p:cNvPr>
          <p:cNvSpPr>
            <a:spLocks noGrp="1"/>
          </p:cNvSpPr>
          <p:nvPr>
            <p:ph type="pic" sz="quarter" idx="14"/>
          </p:nvPr>
        </p:nvSpPr>
        <p:spPr>
          <a:xfrm>
            <a:off x="609440" y="0"/>
            <a:ext cx="4824536" cy="4509120"/>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solidFill>
            <a:schemeClr val="accent2"/>
          </a:solidFill>
          <a:effectLst>
            <a:outerShdw blurRad="774700" dist="647700" dir="9960000" algn="tr" rotWithShape="0">
              <a:prstClr val="black">
                <a:alpha val="32000"/>
              </a:prstClr>
            </a:outerShdw>
          </a:effectLst>
        </p:spPr>
        <p:txBody>
          <a:bodyPr wrap="square" numCol="1" anchor="ctr">
            <a:noAutofit/>
          </a:bodyPr>
          <a:lstStyle>
            <a:lvl1pPr marL="0" indent="0" algn="ctr">
              <a:buNone/>
              <a:defRPr>
                <a:solidFill>
                  <a:schemeClr val="bg1"/>
                </a:solidFill>
              </a:defRPr>
            </a:lvl1pPr>
          </a:lstStyle>
          <a:p>
            <a:endParaRPr lang="en-IN" altLang="en-IN"/>
          </a:p>
        </p:txBody>
      </p:sp>
      <p:sp>
        <p:nvSpPr>
          <p:cNvPr id="3" name="Footer Placeholder 2"/>
          <p:cNvSpPr>
            <a:spLocks noGrp="1"/>
          </p:cNvSpPr>
          <p:nvPr>
            <p:ph type="ftr" sz="quarter" idx="11"/>
          </p:nvPr>
        </p:nvSpPr>
        <p:spPr>
          <a:xfrm rot="16200000">
            <a:off x="9841399" y="4396806"/>
            <a:ext cx="3859795" cy="365125"/>
          </a:xfrm>
        </p:spPr>
        <p:txBody>
          <a:bodyPr numCol="1"/>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numCol="1"/>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663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numCol="1"/>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numCol="1"/>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727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293" y="-15766"/>
            <a:ext cx="606524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4627" y="4641750"/>
            <a:ext cx="944199"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2" name="Title 1"/>
          <p:cNvSpPr>
            <a:spLocks noGrp="1"/>
          </p:cNvSpPr>
          <p:nvPr>
            <p:ph type="title"/>
          </p:nvPr>
        </p:nvSpPr>
        <p:spPr>
          <a:xfrm>
            <a:off x="6096000" y="1124744"/>
            <a:ext cx="4318892" cy="1296144"/>
          </a:xfrm>
        </p:spPr>
        <p:txBody>
          <a:bodyPr numCol="1"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47863" y="6231003"/>
            <a:ext cx="934541"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4" name="Footer Placeholder 3"/>
          <p:cNvSpPr>
            <a:spLocks noGrp="1"/>
          </p:cNvSpPr>
          <p:nvPr>
            <p:ph type="ftr" sz="quarter" idx="11"/>
          </p:nvPr>
        </p:nvSpPr>
        <p:spPr>
          <a:xfrm>
            <a:off x="8110636" y="6233120"/>
            <a:ext cx="2677919" cy="365125"/>
          </a:xfrm>
        </p:spPr>
        <p:txBody>
          <a:bodyPr numCol="1"/>
          <a:lstStyle>
            <a:lvl1pPr algn="r">
              <a:defRPr/>
            </a:lvl1pPr>
          </a:lstStyle>
          <a:p>
            <a:endParaRPr lang="en-US" dirty="0"/>
          </a:p>
        </p:txBody>
      </p:sp>
      <p:sp>
        <p:nvSpPr>
          <p:cNvPr id="5" name="Slide Number Placeholder 4"/>
          <p:cNvSpPr>
            <a:spLocks noGrp="1"/>
          </p:cNvSpPr>
          <p:nvPr>
            <p:ph type="sldNum" sz="quarter" idx="12"/>
          </p:nvPr>
        </p:nvSpPr>
        <p:spPr>
          <a:xfrm>
            <a:off x="11259404" y="6245529"/>
            <a:ext cx="506804" cy="369310"/>
          </a:xfrm>
        </p:spPr>
        <p:txBody>
          <a:bodyPr tIns="0" bIns="0" numCol="1">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4413" y="2529840"/>
            <a:ext cx="4329112" cy="3459480"/>
          </a:xfrm>
        </p:spPr>
        <p:txBody>
          <a:bodyPr numCol="1">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alt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0" y="476671"/>
            <a:ext cx="5103233"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numCol="1" anchor="ctr">
            <a:noAutofit/>
          </a:bodyPr>
          <a:lstStyle>
            <a:lvl1pPr marL="0" indent="0" algn="ctr">
              <a:buFontTx/>
              <a:buNone/>
              <a:defRPr>
                <a:solidFill>
                  <a:schemeClr val="bg1"/>
                </a:solidFill>
              </a:defRPr>
            </a:lvl1pPr>
          </a:lstStyle>
          <a:p>
            <a:endParaRPr lang="en-IN" altLang="en-IN"/>
          </a:p>
        </p:txBody>
      </p:sp>
    </p:spTree>
    <p:extLst>
      <p:ext uri="{BB962C8B-B14F-4D97-AF65-F5344CB8AC3E}">
        <p14:creationId xmlns:p14="http://schemas.microsoft.com/office/powerpoint/2010/main" val="2449329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2" y="2867800"/>
            <a:ext cx="11357841" cy="1122400"/>
          </a:xfrm>
          <a:prstGeom prst="rect">
            <a:avLst/>
          </a:prstGeom>
        </p:spPr>
        <p:txBody>
          <a:bodyPr spcFirstLastPara="1" wrap="square" lIns="91425" tIns="91425" rIns="91425" bIns="91425" numCol="1" anchor="ctr" anchorCtr="0">
            <a:normAutofit/>
          </a:bodyPr>
          <a:lstStyle>
            <a:lvl1pPr lvl="0" algn="ctr">
              <a:spcBef>
                <a:spcPts val="0"/>
              </a:spcBef>
              <a:spcAft>
                <a:spcPts val="0"/>
              </a:spcAft>
              <a:buSzPts val="3600"/>
              <a:buNone/>
              <a:defRPr sz="4799"/>
            </a:lvl1pPr>
            <a:lvl2pPr lvl="1" algn="ctr">
              <a:spcBef>
                <a:spcPts val="0"/>
              </a:spcBef>
              <a:spcAft>
                <a:spcPts val="0"/>
              </a:spcAft>
              <a:buSzPts val="3600"/>
              <a:buNone/>
              <a:defRPr sz="4799"/>
            </a:lvl2pPr>
            <a:lvl3pPr lvl="2" algn="ctr">
              <a:spcBef>
                <a:spcPts val="0"/>
              </a:spcBef>
              <a:spcAft>
                <a:spcPts val="0"/>
              </a:spcAft>
              <a:buSzPts val="3600"/>
              <a:buNone/>
              <a:defRPr sz="4799"/>
            </a:lvl3pPr>
            <a:lvl4pPr lvl="3" algn="ctr">
              <a:spcBef>
                <a:spcPts val="0"/>
              </a:spcBef>
              <a:spcAft>
                <a:spcPts val="0"/>
              </a:spcAft>
              <a:buSzPts val="3600"/>
              <a:buNone/>
              <a:defRPr sz="4799"/>
            </a:lvl4pPr>
            <a:lvl5pPr lvl="4" algn="ctr">
              <a:spcBef>
                <a:spcPts val="0"/>
              </a:spcBef>
              <a:spcAft>
                <a:spcPts val="0"/>
              </a:spcAft>
              <a:buSzPts val="3600"/>
              <a:buNone/>
              <a:defRPr sz="4799"/>
            </a:lvl5pPr>
            <a:lvl6pPr lvl="5" algn="ctr">
              <a:spcBef>
                <a:spcPts val="0"/>
              </a:spcBef>
              <a:spcAft>
                <a:spcPts val="0"/>
              </a:spcAft>
              <a:buSzPts val="3600"/>
              <a:buNone/>
              <a:defRPr sz="4799"/>
            </a:lvl6pPr>
            <a:lvl7pPr lvl="6" algn="ctr">
              <a:spcBef>
                <a:spcPts val="0"/>
              </a:spcBef>
              <a:spcAft>
                <a:spcPts val="0"/>
              </a:spcAft>
              <a:buSzPts val="3600"/>
              <a:buNone/>
              <a:defRPr sz="4799"/>
            </a:lvl7pPr>
            <a:lvl8pPr lvl="7" algn="ctr">
              <a:spcBef>
                <a:spcPts val="0"/>
              </a:spcBef>
              <a:spcAft>
                <a:spcPts val="0"/>
              </a:spcAft>
              <a:buSzPts val="3600"/>
              <a:buNone/>
              <a:defRPr sz="4799"/>
            </a:lvl8pPr>
            <a:lvl9pPr lvl="8" algn="ctr">
              <a:spcBef>
                <a:spcPts val="0"/>
              </a:spcBef>
              <a:spcAft>
                <a:spcPts val="0"/>
              </a:spcAft>
              <a:buSzPts val="3600"/>
              <a:buNone/>
              <a:defRPr sz="4799"/>
            </a:lvl9pPr>
          </a:lstStyle>
          <a:p>
            <a:endParaRPr/>
          </a:p>
        </p:txBody>
      </p:sp>
      <p:sp>
        <p:nvSpPr>
          <p:cNvPr id="15" name="Google Shape;15;p3"/>
          <p:cNvSpPr txBox="1">
            <a:spLocks noGrp="1"/>
          </p:cNvSpPr>
          <p:nvPr>
            <p:ph type="sldNum" idx="12"/>
          </p:nvPr>
        </p:nvSpPr>
        <p:spPr>
          <a:xfrm>
            <a:off x="11293669" y="6217623"/>
            <a:ext cx="731409" cy="524800"/>
          </a:xfrm>
          <a:prstGeom prst="rect">
            <a:avLst/>
          </a:prstGeom>
        </p:spPr>
        <p:txBody>
          <a:bodyPr spcFirstLastPara="1" wrap="square" lIns="91425" tIns="91425" rIns="91425" bIns="91425" numCol="1"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ltLang="en" smtClean="0"/>
              <a:pPr/>
              <a:t>‹#›</a:t>
            </a:fld>
            <a:endParaRPr lang="en" altLang="en"/>
          </a:p>
        </p:txBody>
      </p:sp>
    </p:spTree>
    <p:extLst>
      <p:ext uri="{BB962C8B-B14F-4D97-AF65-F5344CB8AC3E}">
        <p14:creationId xmlns:p14="http://schemas.microsoft.com/office/powerpoint/2010/main" val="171747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numCol="1">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lt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lt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numCol="1"/>
          <a:lstStyle>
            <a:lvl1pPr>
              <a:defRPr sz="1200" b="0" spc="600" baseline="0">
                <a:solidFill>
                  <a:schemeClr val="bg1"/>
                </a:solidFill>
              </a:defRPr>
            </a:lvl1pPr>
          </a:lstStyle>
          <a:p>
            <a:r>
              <a:rPr lang="en-US"/>
              <a:t>www.anubhavtrainings.com</a:t>
            </a:r>
            <a:endParaRPr lang="en-US"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numCol="1"/>
          <a:lstStyle>
            <a:lvl1pPr algn="l">
              <a:defRPr sz="2000" b="1">
                <a:solidFill>
                  <a:schemeClr val="bg1"/>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8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numCol="1">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lt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lt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numCol="1"/>
          <a:lstStyle>
            <a:lvl1pPr>
              <a:defRPr sz="1200" b="0" spc="600" baseline="0">
                <a:solidFill>
                  <a:schemeClr val="bg1"/>
                </a:solidFill>
              </a:defRPr>
            </a:lvl1pPr>
          </a:lstStyle>
          <a:p>
            <a:r>
              <a:rPr lang="en-US"/>
              <a:t>www.anubhavtrainings.com</a:t>
            </a:r>
            <a:endParaRPr lang="en-US" sz="110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numCol="1"/>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132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in Yellow">
    <p:bg>
      <p:bgPr>
        <a:solidFill>
          <a:schemeClr val="accent1"/>
        </a:solidFill>
        <a:effectLst/>
      </p:bgPr>
    </p:bg>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numCol="1"/>
          <a:lstStyle>
            <a:lvl1pPr>
              <a:defRPr sz="1100" b="0" spc="600" baseline="0">
                <a:solidFill>
                  <a:schemeClr val="bg1"/>
                </a:solidFill>
              </a:defRPr>
            </a:lvl1pPr>
          </a:lstStyle>
          <a:p>
            <a:r>
              <a:rPr lang="en-US"/>
              <a:t>www.anubhavtrainings.com</a:t>
            </a:r>
            <a:endParaRPr lang="en-US" sz="105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numCol="1"/>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7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35758" y="6356351"/>
            <a:ext cx="2844059" cy="365125"/>
          </a:xfrm>
          <a:prstGeom prst="rect">
            <a:avLst/>
          </a:prstGeom>
        </p:spPr>
        <p:txBody>
          <a:bodyPr numCol="1"/>
          <a:lstStyle/>
          <a:p>
            <a:endParaRPr lang="en-US"/>
          </a:p>
        </p:txBody>
      </p:sp>
      <p:sp>
        <p:nvSpPr>
          <p:cNvPr id="3" name="Footer Placeholder 2"/>
          <p:cNvSpPr>
            <a:spLocks noGrp="1"/>
          </p:cNvSpPr>
          <p:nvPr>
            <p:ph type="ftr" sz="quarter" idx="11"/>
          </p:nvPr>
        </p:nvSpPr>
        <p:spPr/>
        <p:txBody>
          <a:bodyPr numCol="1"/>
          <a:lstStyle/>
          <a:p>
            <a:r>
              <a:rPr lang="en-US"/>
              <a:t>www.anubhavtrainings.com</a:t>
            </a:r>
          </a:p>
        </p:txBody>
      </p:sp>
      <p:sp>
        <p:nvSpPr>
          <p:cNvPr id="4" name="Slide Number Placeholder 3"/>
          <p:cNvSpPr>
            <a:spLocks noGrp="1"/>
          </p:cNvSpPr>
          <p:nvPr>
            <p:ph type="sldNum" sz="quarter" idx="12"/>
          </p:nvPr>
        </p:nvSpPr>
        <p:spPr/>
        <p:txBody>
          <a:bodyPr numCol="1"/>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o We Are ?">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numCol="1"/>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numCol="1"/>
          <a:lstStyle>
            <a:lvl1pPr algn="l">
              <a:defRPr sz="2000" b="1">
                <a:solidFill>
                  <a:schemeClr val="bg1"/>
                </a:solidFill>
              </a:defRPr>
            </a:lvl1pPr>
          </a:lstStyle>
          <a:p>
            <a:fld id="{96E69268-9C8B-4EBF-A9EE-DC5DC2D48DC3}" type="slidenum">
              <a:rPr lang="en-US" smtClean="0"/>
              <a:pPr/>
              <a:t>‹#›</a:t>
            </a:fld>
            <a:endParaRPr lang="en-US" dirty="0"/>
          </a:p>
        </p:txBody>
      </p:sp>
      <p:sp>
        <p:nvSpPr>
          <p:cNvPr id="5" name="Rectangle 4">
            <a:extLst>
              <a:ext uri="{FF2B5EF4-FFF2-40B4-BE49-F238E27FC236}">
                <a16:creationId xmlns:a16="http://schemas.microsoft.com/office/drawing/2014/main" id="{391307CD-1999-41F4-9289-B6BD2E225402}"/>
              </a:ext>
            </a:extLst>
          </p:cNvPr>
          <p:cNvSpPr/>
          <p:nvPr userDrawn="1"/>
        </p:nvSpPr>
        <p:spPr>
          <a:xfrm>
            <a:off x="8326660" y="0"/>
            <a:ext cx="3862165" cy="3284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5590355"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numCol="1" anchor="ctr">
            <a:noAutofit/>
          </a:bodyPr>
          <a:lstStyle>
            <a:lvl1pPr marL="0" indent="0" algn="ctr">
              <a:buNone/>
              <a:defRPr/>
            </a:lvl1pPr>
          </a:lstStyle>
          <a:p>
            <a:endParaRPr lang="en-IN" alt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54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0"/>
            <a:ext cx="35021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3" name="Footer Placeholder 2"/>
          <p:cNvSpPr>
            <a:spLocks noGrp="1"/>
          </p:cNvSpPr>
          <p:nvPr>
            <p:ph type="ftr" sz="quarter" idx="11"/>
          </p:nvPr>
        </p:nvSpPr>
        <p:spPr>
          <a:xfrm rot="16200000">
            <a:off x="9841399" y="4396806"/>
            <a:ext cx="3859795" cy="365125"/>
          </a:xfrm>
        </p:spPr>
        <p:txBody>
          <a:bodyPr numCol="1"/>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numCol="1"/>
          <a:lstStyle>
            <a:lvl1pPr algn="l">
              <a:defRPr sz="2000" b="1">
                <a:solidFill>
                  <a:schemeClr val="accent2"/>
                </a:solidFill>
              </a:defRPr>
            </a:lvl1pPr>
          </a:lstStyle>
          <a:p>
            <a:fld id="{96E69268-9C8B-4EBF-A9EE-DC5DC2D48DC3}" type="slidenum">
              <a:rPr lang="en-US" smtClean="0"/>
              <a:pPr/>
              <a:t>‹#›</a:t>
            </a:fld>
            <a:endParaRPr lang="en-US" dirty="0"/>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1581020"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numCol="1" anchor="ctr">
            <a:noAutofit/>
          </a:bodyPr>
          <a:lstStyle>
            <a:lvl1pPr marL="0" indent="0" algn="ctr">
              <a:buNone/>
              <a:defRPr/>
            </a:lvl1pPr>
          </a:lstStyle>
          <a:p>
            <a:endParaRPr lang="en-IN" alt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10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CEO">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1027289"/>
            <a:ext cx="10990955" cy="4803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3" name="Footer Placeholder 2"/>
          <p:cNvSpPr>
            <a:spLocks noGrp="1"/>
          </p:cNvSpPr>
          <p:nvPr>
            <p:ph type="ftr" sz="quarter" idx="11"/>
          </p:nvPr>
        </p:nvSpPr>
        <p:spPr>
          <a:xfrm rot="16200000">
            <a:off x="9841399" y="4396806"/>
            <a:ext cx="3859795" cy="365125"/>
          </a:xfrm>
        </p:spPr>
        <p:txBody>
          <a:bodyPr numCol="1"/>
          <a:lstStyle>
            <a:lvl1pPr>
              <a:defRPr sz="1400" b="0" spc="600" baseline="0">
                <a:solidFill>
                  <a:schemeClr val="bg1"/>
                </a:solidFill>
              </a:defRPr>
            </a:lvl1pPr>
          </a:lstStyle>
          <a:p>
            <a:r>
              <a:rPr lang="en-US"/>
              <a:t>www.anubhavtrainings.com</a:t>
            </a:r>
          </a:p>
        </p:txBody>
      </p:sp>
      <p:sp>
        <p:nvSpPr>
          <p:cNvPr id="4" name="Slide Number Placeholder 3"/>
          <p:cNvSpPr>
            <a:spLocks noGrp="1"/>
          </p:cNvSpPr>
          <p:nvPr>
            <p:ph type="sldNum" sz="quarter" idx="12"/>
          </p:nvPr>
        </p:nvSpPr>
        <p:spPr>
          <a:xfrm>
            <a:off x="609441" y="6126164"/>
            <a:ext cx="732443" cy="365125"/>
          </a:xfrm>
        </p:spPr>
        <p:txBody>
          <a:bodyPr numCol="1"/>
          <a:lstStyle>
            <a:lvl1pPr algn="l">
              <a:defRPr sz="2000" b="1">
                <a:solidFill>
                  <a:schemeClr val="accent2"/>
                </a:solidFill>
              </a:defRPr>
            </a:lvl1pPr>
          </a:lstStyle>
          <a:p>
            <a:fld id="{96E69268-9C8B-4EBF-A9EE-DC5DC2D48DC3}" type="slidenum">
              <a:rPr lang="en-US" smtClean="0"/>
              <a:pPr/>
              <a:t>‹#›</a:t>
            </a:fld>
            <a:endParaRPr lang="en-US" dirty="0"/>
          </a:p>
        </p:txBody>
      </p:sp>
      <p:sp>
        <p:nvSpPr>
          <p:cNvPr id="7" name="Picture Placeholder 8">
            <a:extLst>
              <a:ext uri="{FF2B5EF4-FFF2-40B4-BE49-F238E27FC236}">
                <a16:creationId xmlns:a16="http://schemas.microsoft.com/office/drawing/2014/main" id="{C88E5976-482D-4CB9-829A-6E6FDAD3EC5B}"/>
              </a:ext>
            </a:extLst>
          </p:cNvPr>
          <p:cNvSpPr>
            <a:spLocks noGrp="1"/>
          </p:cNvSpPr>
          <p:nvPr>
            <p:ph type="pic" sz="quarter" idx="13"/>
          </p:nvPr>
        </p:nvSpPr>
        <p:spPr>
          <a:xfrm>
            <a:off x="7591793" y="1977611"/>
            <a:ext cx="2465368" cy="2902778"/>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numCol="1" anchor="ctr">
            <a:noAutofit/>
          </a:bodyPr>
          <a:lstStyle>
            <a:lvl1pPr marL="0" indent="0" algn="ctr">
              <a:buNone/>
              <a:defRPr/>
            </a:lvl1pPr>
          </a:lstStyle>
          <a:p>
            <a:endParaRPr lang="en-IN" altLang="en-IN"/>
          </a:p>
        </p:txBody>
      </p:sp>
      <p:cxnSp>
        <p:nvCxnSpPr>
          <p:cNvPr id="8" name="Straight Connector 7">
            <a:extLst>
              <a:ext uri="{FF2B5EF4-FFF2-40B4-BE49-F238E27FC236}">
                <a16:creationId xmlns:a16="http://schemas.microsoft.com/office/drawing/2014/main" id="{AE83695F-BA7B-48D2-90C3-CD0F22F9339A}"/>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7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numCol="1"/>
          <a:lstStyle>
            <a:lvl1pPr>
              <a:defRPr sz="1400" b="0" spc="600" baseline="0">
                <a:solidFill>
                  <a:schemeClr val="bg1"/>
                </a:solidFill>
              </a:defRPr>
            </a:lvl1pPr>
          </a:lstStyle>
          <a:p>
            <a:r>
              <a:rPr lang="en-US"/>
              <a:t>www.anubhavtrainings.com</a:t>
            </a:r>
          </a:p>
        </p:txBody>
      </p:sp>
      <p:sp>
        <p:nvSpPr>
          <p:cNvPr id="9" name="Rectangle 8">
            <a:extLst>
              <a:ext uri="{FF2B5EF4-FFF2-40B4-BE49-F238E27FC236}">
                <a16:creationId xmlns:a16="http://schemas.microsoft.com/office/drawing/2014/main" id="{6C45143D-7CB5-4E74-8121-32B8BE028819}"/>
              </a:ext>
            </a:extLst>
          </p:cNvPr>
          <p:cNvSpPr/>
          <p:nvPr userDrawn="1"/>
        </p:nvSpPr>
        <p:spPr>
          <a:xfrm>
            <a:off x="2" y="1"/>
            <a:ext cx="10270874" cy="5661247"/>
          </a:xfrm>
          <a:prstGeom prst="rect">
            <a:avLst/>
          </a:prstGeom>
          <a:solidFill>
            <a:schemeClr val="accent2"/>
          </a:solidFill>
          <a:ln>
            <a:noFill/>
          </a:ln>
          <a:effectLst>
            <a:outerShdw blurRad="774700" dist="647700" dir="318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numCol="1"/>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33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numCol="1"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09441" y="6126164"/>
            <a:ext cx="3859795" cy="365125"/>
          </a:xfrm>
          <a:prstGeom prst="rect">
            <a:avLst/>
          </a:prstGeom>
        </p:spPr>
        <p:txBody>
          <a:bodyPr vert="horz" lIns="0" tIns="60949" rIns="0" bIns="60949" numCol="1" rtlCol="0" anchor="ctr"/>
          <a:lstStyle>
            <a:lvl1pPr algn="l">
              <a:defRPr sz="1600" b="1">
                <a:solidFill>
                  <a:schemeClr val="tx1">
                    <a:tint val="75000"/>
                  </a:schemeClr>
                </a:solidFill>
              </a:defRPr>
            </a:lvl1pPr>
          </a:lstStyle>
          <a:p>
            <a:r>
              <a:rPr lang="en-US"/>
              <a:t>www.anubhavtrainings.com</a:t>
            </a:r>
            <a:endParaRPr lang="en-US" dirty="0"/>
          </a:p>
        </p:txBody>
      </p:sp>
      <p:sp>
        <p:nvSpPr>
          <p:cNvPr id="6" name="Slide Number Placeholder 5"/>
          <p:cNvSpPr>
            <a:spLocks noGrp="1"/>
          </p:cNvSpPr>
          <p:nvPr>
            <p:ph type="sldNum" sz="quarter" idx="4"/>
          </p:nvPr>
        </p:nvSpPr>
        <p:spPr>
          <a:xfrm>
            <a:off x="8735325" y="6126164"/>
            <a:ext cx="2844059" cy="365125"/>
          </a:xfrm>
          <a:prstGeom prst="rect">
            <a:avLst/>
          </a:prstGeom>
        </p:spPr>
        <p:txBody>
          <a:bodyPr vert="horz" lIns="0" tIns="60949" rIns="0" bIns="60949" numCol="1"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dt="0"/>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hyperlink" Target="https://discovery-center.cloud.sap/serviceCatalog?" TargetMode="External"/><Relationship Id="rId4" Type="http://schemas.openxmlformats.org/officeDocument/2006/relationships/hyperlink" Target="https://help.sap.com/viewer/34f67db3b755405e8145c578221f012c/latest/en-US/6bcefac41a334bb0bc912961aa6b34dc.html" TargetMode="Externa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hyperlink" Target="https://account.hanatrial.ondemand.com/trial/#/home/tria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help.sap.com/viewer/product/SAP_CLOUD_PLATFORM_API_MANAGEMENT/Cloud/en-US" TargetMode="External"/><Relationship Id="rId7" Type="http://schemas.openxmlformats.org/officeDocument/2006/relationships/hyperlink" Target="https://help.sap.com/viewer/36eacbcb75de48a48717090574ba16d0/Cloud/en-US/" TargetMode="External"/><Relationship Id="rId2" Type="http://schemas.openxmlformats.org/officeDocument/2006/relationships/hyperlink" Target="https://help.sap.com/viewer/product/CLOUD_INTEGRATION/Cloud/en-US?task=discover_task" TargetMode="External"/><Relationship Id="rId1" Type="http://schemas.openxmlformats.org/officeDocument/2006/relationships/slideLayout" Target="../slideLayouts/slideLayout3.xml"/><Relationship Id="rId6" Type="http://schemas.openxmlformats.org/officeDocument/2006/relationships/hyperlink" Target="https://help.sap.com/viewer/9e51bec2356e4664b6d5fd1a336a9e12/Cloud/en-US/f86019821e1f4a918427302b8e6b81c8.html" TargetMode="External"/><Relationship Id="rId5" Type="http://schemas.openxmlformats.org/officeDocument/2006/relationships/hyperlink" Target="https://help.sap.com/viewer/368c481cd6954bdfa5d0435479fd4eaf/Cloud/en-US/6b9fe2d753534bebadcfa9080228bd94.html" TargetMode="External"/><Relationship Id="rId4" Type="http://schemas.openxmlformats.org/officeDocument/2006/relationships/hyperlink" Target="https://help.sap.com/viewer/product/OPEN_CONNECTORS/Cloud/en-U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hyperlink" Target="https://account.hanatrial.ondemand.com/" TargetMode="External"/><Relationship Id="rId2" Type="http://schemas.openxmlformats.org/officeDocument/2006/relationships/hyperlink" Target="https://cockpit.hanatrial.ondemand.com/"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0776E12-86FE-3A48-8FE1-CAAA2101B115}"/>
              </a:ext>
            </a:extLst>
          </p:cNvPr>
          <p:cNvSpPr txBox="1"/>
          <p:nvPr/>
        </p:nvSpPr>
        <p:spPr>
          <a:xfrm>
            <a:off x="1747265" y="1486213"/>
            <a:ext cx="8834021" cy="1897443"/>
          </a:xfrm>
          <a:prstGeom prst="rect">
            <a:avLst/>
          </a:prstGeom>
          <a:noFill/>
        </p:spPr>
        <p:txBody>
          <a:bodyPr wrap="none" numCol="1" rtlCol="0">
            <a:spAutoFit/>
          </a:bodyPr>
          <a:lstStyle/>
          <a:p>
            <a:r>
              <a:rPr lang="en" altLang="en" sz="5865" b="1" dirty="0">
                <a:solidFill>
                  <a:schemeClr val="accent3">
                    <a:lumMod val="75000"/>
                  </a:schemeClr>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SAP Cloud Integration</a:t>
            </a:r>
          </a:p>
          <a:p>
            <a:r>
              <a:rPr lang="en" altLang="en" sz="5865" b="1" dirty="0">
                <a:solidFill>
                  <a:schemeClr val="accent3">
                    <a:lumMod val="75000"/>
                  </a:schemeClr>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				Training</a:t>
            </a:r>
            <a:endParaRPr lang="en-US" sz="5865" b="1" dirty="0">
              <a:solidFill>
                <a:schemeClr val="accent3">
                  <a:lumMod val="75000"/>
                </a:schemeClr>
              </a:solidFill>
              <a:latin typeface="Oswald" pitchFamily="2" charset="0"/>
              <a:cs typeface="Segoe UI" panose="020B0502040204020203" pitchFamily="34" charset="0"/>
            </a:endParaRPr>
          </a:p>
        </p:txBody>
      </p:sp>
      <p:sp>
        <p:nvSpPr>
          <p:cNvPr id="9" name="TextBox 8">
            <a:extLst>
              <a:ext uri="{FF2B5EF4-FFF2-40B4-BE49-F238E27FC236}">
                <a16:creationId xmlns:a16="http://schemas.microsoft.com/office/drawing/2014/main" id="{983241B4-0F02-4CAE-9A0B-0C5A58060952}"/>
              </a:ext>
            </a:extLst>
          </p:cNvPr>
          <p:cNvSpPr txBox="1"/>
          <p:nvPr/>
        </p:nvSpPr>
        <p:spPr>
          <a:xfrm>
            <a:off x="1524864" y="3324315"/>
            <a:ext cx="9075113" cy="1076961"/>
          </a:xfrm>
          <a:prstGeom prst="rect">
            <a:avLst/>
          </a:prstGeom>
          <a:noFill/>
        </p:spPr>
        <p:txBody>
          <a:bodyPr wrap="none" numCol="1" rtlCol="0">
            <a:spAutoFit/>
          </a:bodyPr>
          <a:lstStyle/>
          <a:p>
            <a:r>
              <a:rPr lang="en" altLang="en" sz="3199" dirty="0">
                <a:solidFill>
                  <a:srgbClr val="FFC000"/>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					  ON THE</a:t>
            </a:r>
          </a:p>
          <a:p>
            <a:r>
              <a:rPr lang="en" altLang="en" sz="3199" dirty="0">
                <a:solidFill>
                  <a:srgbClr val="FFC000"/>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SAP BUSINESS TECHNOLOGY PLATFORM</a:t>
            </a:r>
            <a:endParaRPr lang="en-US" sz="3199" spc="267" dirty="0">
              <a:solidFill>
                <a:srgbClr val="FFC000"/>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A70B7993-6B18-9C8E-E2AF-7AD530B0D196}"/>
              </a:ext>
            </a:extLst>
          </p:cNvPr>
          <p:cNvPicPr>
            <a:picLocks noChangeAspect="1"/>
          </p:cNvPicPr>
          <p:nvPr/>
        </p:nvPicPr>
        <p:blipFill>
          <a:blip r:embed="rId2"/>
          <a:stretch>
            <a:fillRect/>
          </a:stretch>
        </p:blipFill>
        <p:spPr>
          <a:xfrm>
            <a:off x="-174674" y="-108494"/>
            <a:ext cx="2261230" cy="2233428"/>
          </a:xfrm>
          <a:prstGeom prst="rect">
            <a:avLst/>
          </a:prstGeom>
        </p:spPr>
      </p:pic>
      <p:pic>
        <p:nvPicPr>
          <p:cNvPr id="5" name="Picture 4">
            <a:extLst>
              <a:ext uri="{FF2B5EF4-FFF2-40B4-BE49-F238E27FC236}">
                <a16:creationId xmlns:a16="http://schemas.microsoft.com/office/drawing/2014/main" id="{916BA40B-5979-569A-DE19-64637FD65E74}"/>
              </a:ext>
            </a:extLst>
          </p:cNvPr>
          <p:cNvPicPr>
            <a:picLocks noChangeAspect="1"/>
          </p:cNvPicPr>
          <p:nvPr/>
        </p:nvPicPr>
        <p:blipFill>
          <a:blip r:embed="rId3"/>
          <a:stretch>
            <a:fillRect/>
          </a:stretch>
        </p:blipFill>
        <p:spPr>
          <a:xfrm>
            <a:off x="9978623" y="-144718"/>
            <a:ext cx="2413917" cy="1779330"/>
          </a:xfrm>
          <a:prstGeom prst="rect">
            <a:avLst/>
          </a:prstGeom>
        </p:spPr>
      </p:pic>
      <p:sp>
        <p:nvSpPr>
          <p:cNvPr id="17" name="TextBox 16">
            <a:extLst>
              <a:ext uri="{FF2B5EF4-FFF2-40B4-BE49-F238E27FC236}">
                <a16:creationId xmlns:a16="http://schemas.microsoft.com/office/drawing/2014/main" id="{DBA3CC57-3B88-E834-E54B-40F299D40028}"/>
              </a:ext>
            </a:extLst>
          </p:cNvPr>
          <p:cNvSpPr txBox="1"/>
          <p:nvPr/>
        </p:nvSpPr>
        <p:spPr>
          <a:xfrm>
            <a:off x="7659925" y="6372499"/>
            <a:ext cx="3757849" cy="379463"/>
          </a:xfrm>
          <a:prstGeom prst="rect">
            <a:avLst/>
          </a:prstGeom>
          <a:noFill/>
        </p:spPr>
        <p:txBody>
          <a:bodyPr wrap="square" numCol="1" rtlCol="0">
            <a:spAutoFit/>
          </a:bodyPr>
          <a:lstStyle/>
          <a:p>
            <a:r>
              <a:rPr lang="en-US" sz="1866" dirty="0">
                <a:solidFill>
                  <a:schemeClr val="accent3">
                    <a:lumMod val="75000"/>
                  </a:schemeClr>
                </a:solidFill>
                <a:latin typeface="Cooper Black" panose="0208090404030B020404" pitchFamily="18" charset="0"/>
              </a:rPr>
              <a:t>www.anubhavtrainings.com</a:t>
            </a:r>
            <a:endParaRPr lang="en-IN" altLang="en-IN" sz="1866" dirty="0">
              <a:solidFill>
                <a:schemeClr val="accent3">
                  <a:lumMod val="75000"/>
                </a:schemeClr>
              </a:solidFill>
              <a:latin typeface="Cooper Black" panose="0208090404030B020404" pitchFamily="18" charset="0"/>
            </a:endParaRPr>
          </a:p>
        </p:txBody>
      </p:sp>
      <p:pic>
        <p:nvPicPr>
          <p:cNvPr id="19" name="Picture 18">
            <a:extLst>
              <a:ext uri="{FF2B5EF4-FFF2-40B4-BE49-F238E27FC236}">
                <a16:creationId xmlns:a16="http://schemas.microsoft.com/office/drawing/2014/main" id="{62FA24AE-C70A-0360-068E-525420F38383}"/>
              </a:ext>
            </a:extLst>
          </p:cNvPr>
          <p:cNvPicPr>
            <a:picLocks noChangeAspect="1"/>
          </p:cNvPicPr>
          <p:nvPr/>
        </p:nvPicPr>
        <p:blipFill>
          <a:blip r:embed="rId2"/>
          <a:stretch>
            <a:fillRect/>
          </a:stretch>
        </p:blipFill>
        <p:spPr>
          <a:xfrm>
            <a:off x="11325981" y="6107801"/>
            <a:ext cx="683174" cy="674775"/>
          </a:xfrm>
          <a:prstGeom prst="rect">
            <a:avLst/>
          </a:prstGeom>
        </p:spPr>
      </p:pic>
      <p:sp>
        <p:nvSpPr>
          <p:cNvPr id="2" name="Scroll: Horizontal 1">
            <a:extLst>
              <a:ext uri="{FF2B5EF4-FFF2-40B4-BE49-F238E27FC236}">
                <a16:creationId xmlns:a16="http://schemas.microsoft.com/office/drawing/2014/main" id="{AD93E102-82C8-45BB-BE04-E83F8C7522A0}"/>
              </a:ext>
            </a:extLst>
          </p:cNvPr>
          <p:cNvSpPr/>
          <p:nvPr/>
        </p:nvSpPr>
        <p:spPr>
          <a:xfrm>
            <a:off x="207631" y="4613450"/>
            <a:ext cx="3757849" cy="95956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800" b="1" dirty="0">
                <a:solidFill>
                  <a:schemeClr val="bg2">
                    <a:lumMod val="10000"/>
                  </a:schemeClr>
                </a:solidFill>
                <a:latin typeface="Garamond" panose="02020404030301010803" pitchFamily="18" charset="0"/>
              </a:rPr>
              <a:t>Date: Jan 9th, 2023</a:t>
            </a:r>
            <a:r>
              <a:rPr lang="en-US" sz="3199" b="1" dirty="0">
                <a:solidFill>
                  <a:schemeClr val="bg2">
                    <a:lumMod val="10000"/>
                  </a:schemeClr>
                </a:solidFill>
                <a:latin typeface="Garamond" panose="02020404030301010803" pitchFamily="18" charset="0"/>
              </a:rPr>
              <a:t>	</a:t>
            </a:r>
          </a:p>
          <a:p>
            <a:pPr algn="ctr"/>
            <a:r>
              <a:rPr lang="en-US" sz="2800" b="1" dirty="0">
                <a:solidFill>
                  <a:schemeClr val="bg2">
                    <a:lumMod val="10000"/>
                  </a:schemeClr>
                </a:solidFill>
                <a:latin typeface="Garamond" panose="02020404030301010803" pitchFamily="18" charset="0"/>
              </a:rPr>
              <a:t>Time: 9:00AM IST</a:t>
            </a:r>
            <a:r>
              <a:rPr lang="en-US" sz="2800" dirty="0">
                <a:latin typeface="Garamond" panose="02020404030301010803" pitchFamily="18" charset="0"/>
              </a:rPr>
              <a:t>	</a:t>
            </a:r>
          </a:p>
        </p:txBody>
      </p:sp>
      <p:sp>
        <p:nvSpPr>
          <p:cNvPr id="18" name="Scroll: Horizontal 17">
            <a:extLst>
              <a:ext uri="{FF2B5EF4-FFF2-40B4-BE49-F238E27FC236}">
                <a16:creationId xmlns:a16="http://schemas.microsoft.com/office/drawing/2014/main" id="{98A286DB-CFDB-4A06-B1B4-5137C9616B0F}"/>
              </a:ext>
            </a:extLst>
          </p:cNvPr>
          <p:cNvSpPr/>
          <p:nvPr/>
        </p:nvSpPr>
        <p:spPr>
          <a:xfrm>
            <a:off x="8251307" y="4671476"/>
            <a:ext cx="3757849" cy="95956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199" b="1" dirty="0">
                <a:solidFill>
                  <a:schemeClr val="bg2">
                    <a:lumMod val="10000"/>
                  </a:schemeClr>
                </a:solidFill>
                <a:latin typeface="Garamond" panose="02020404030301010803" pitchFamily="18" charset="0"/>
              </a:rPr>
              <a:t>Facilitator: Anu</a:t>
            </a:r>
            <a:endParaRPr lang="en-US" sz="3199" dirty="0">
              <a:latin typeface="Garamond" panose="02020404030301010803" pitchFamily="18" charset="0"/>
            </a:endParaRPr>
          </a:p>
        </p:txBody>
      </p:sp>
    </p:spTree>
    <p:extLst>
      <p:ext uri="{BB962C8B-B14F-4D97-AF65-F5344CB8AC3E}">
        <p14:creationId xmlns:p14="http://schemas.microsoft.com/office/powerpoint/2010/main" val="1599725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numCol="1"/>
          <a:lstStyle/>
          <a:p>
            <a:r>
              <a:rPr lang="en-US" sz="3600" b="1" i="0" dirty="0">
                <a:solidFill>
                  <a:srgbClr val="000000"/>
                </a:solidFill>
                <a:effectLst/>
                <a:latin typeface="Arial Black" panose="020B0A04020102020204" pitchFamily="34" charset="0"/>
              </a:rPr>
              <a:t>On Premise V/s Cloud</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2" name="Picture 1">
            <a:extLst>
              <a:ext uri="{FF2B5EF4-FFF2-40B4-BE49-F238E27FC236}">
                <a16:creationId xmlns:a16="http://schemas.microsoft.com/office/drawing/2014/main" id="{B73DBFCA-D8C1-4BD9-6B3B-75CDC62A6004}"/>
              </a:ext>
            </a:extLst>
          </p:cNvPr>
          <p:cNvPicPr>
            <a:picLocks noChangeAspect="1"/>
          </p:cNvPicPr>
          <p:nvPr/>
        </p:nvPicPr>
        <p:blipFill>
          <a:blip r:embed="rId4"/>
          <a:stretch>
            <a:fillRect/>
          </a:stretch>
        </p:blipFill>
        <p:spPr>
          <a:xfrm>
            <a:off x="655150" y="1472893"/>
            <a:ext cx="2445595" cy="4626446"/>
          </a:xfrm>
          <a:prstGeom prst="rect">
            <a:avLst/>
          </a:prstGeom>
        </p:spPr>
      </p:pic>
      <p:pic>
        <p:nvPicPr>
          <p:cNvPr id="3" name="Picture 2" descr="C:\Users\I062040\AppData\Local\Temp\SNAGHTML2c7ed6b0.PNG">
            <a:extLst>
              <a:ext uri="{FF2B5EF4-FFF2-40B4-BE49-F238E27FC236}">
                <a16:creationId xmlns:a16="http://schemas.microsoft.com/office/drawing/2014/main" id="{329F93C3-5E2A-12B1-F4E2-F8D593C5F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316938" y="1637481"/>
            <a:ext cx="2708672" cy="462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8755B2-F442-CD44-DF19-42AE8639A707}"/>
              </a:ext>
            </a:extLst>
          </p:cNvPr>
          <p:cNvPicPr>
            <a:picLocks noChangeAspect="1"/>
          </p:cNvPicPr>
          <p:nvPr/>
        </p:nvPicPr>
        <p:blipFill>
          <a:blip r:embed="rId6"/>
          <a:stretch>
            <a:fillRect/>
          </a:stretch>
        </p:blipFill>
        <p:spPr>
          <a:xfrm>
            <a:off x="6241884" y="1472893"/>
            <a:ext cx="2773198" cy="4626446"/>
          </a:xfrm>
          <a:prstGeom prst="rect">
            <a:avLst/>
          </a:prstGeom>
        </p:spPr>
      </p:pic>
      <p:pic>
        <p:nvPicPr>
          <p:cNvPr id="5" name="Picture 4">
            <a:extLst>
              <a:ext uri="{FF2B5EF4-FFF2-40B4-BE49-F238E27FC236}">
                <a16:creationId xmlns:a16="http://schemas.microsoft.com/office/drawing/2014/main" id="{E29CB353-ADC2-726E-8F80-095F759D8A56}"/>
              </a:ext>
            </a:extLst>
          </p:cNvPr>
          <p:cNvPicPr>
            <a:picLocks noChangeAspect="1"/>
          </p:cNvPicPr>
          <p:nvPr/>
        </p:nvPicPr>
        <p:blipFill>
          <a:blip r:embed="rId7"/>
          <a:stretch>
            <a:fillRect/>
          </a:stretch>
        </p:blipFill>
        <p:spPr>
          <a:xfrm>
            <a:off x="9231277" y="1472893"/>
            <a:ext cx="2369408" cy="4626446"/>
          </a:xfrm>
          <a:prstGeom prst="rect">
            <a:avLst/>
          </a:prstGeom>
        </p:spPr>
      </p:pic>
    </p:spTree>
    <p:extLst>
      <p:ext uri="{BB962C8B-B14F-4D97-AF65-F5344CB8AC3E}">
        <p14:creationId xmlns:p14="http://schemas.microsoft.com/office/powerpoint/2010/main" val="72136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numCol="1"/>
          <a:lstStyle/>
          <a:p>
            <a:r>
              <a:rPr lang="en-US" sz="3600" b="1" i="0" dirty="0">
                <a:solidFill>
                  <a:srgbClr val="000000"/>
                </a:solidFill>
                <a:effectLst/>
                <a:latin typeface="Arial Black" panose="020B0A04020102020204" pitchFamily="34" charset="0"/>
              </a:rPr>
              <a:t>Cloud Offerings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numCol="1" rtlCol="0">
            <a:spAutoFit/>
          </a:bodyPr>
          <a:lstStyle/>
          <a:p>
            <a:r>
              <a:rPr lang="en-IN" altLang="en-IN" sz="1800" dirty="0"/>
              <a:t>Content</a:t>
            </a:r>
          </a:p>
        </p:txBody>
      </p:sp>
      <p:grpSp>
        <p:nvGrpSpPr>
          <p:cNvPr id="2" name="Group 1">
            <a:extLst>
              <a:ext uri="{FF2B5EF4-FFF2-40B4-BE49-F238E27FC236}">
                <a16:creationId xmlns:a16="http://schemas.microsoft.com/office/drawing/2014/main" id="{007BB144-573E-CB93-DBBE-F3C0E81D3F8E}"/>
              </a:ext>
            </a:extLst>
          </p:cNvPr>
          <p:cNvGrpSpPr/>
          <p:nvPr/>
        </p:nvGrpSpPr>
        <p:grpSpPr>
          <a:xfrm>
            <a:off x="369350" y="1330003"/>
            <a:ext cx="3936650" cy="944905"/>
            <a:chOff x="674246" y="1335315"/>
            <a:chExt cx="3937675" cy="945151"/>
          </a:xfrm>
        </p:grpSpPr>
        <p:sp>
          <p:nvSpPr>
            <p:cNvPr id="3" name="Rectangle 2">
              <a:extLst>
                <a:ext uri="{FF2B5EF4-FFF2-40B4-BE49-F238E27FC236}">
                  <a16:creationId xmlns:a16="http://schemas.microsoft.com/office/drawing/2014/main" id="{B1AEC345-7C4E-DF61-9300-4E672B8AE888}"/>
                </a:ext>
              </a:extLst>
            </p:cNvPr>
            <p:cNvSpPr/>
            <p:nvPr/>
          </p:nvSpPr>
          <p:spPr>
            <a:xfrm>
              <a:off x="674246"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4" name="Rectangle 3">
              <a:extLst>
                <a:ext uri="{FF2B5EF4-FFF2-40B4-BE49-F238E27FC236}">
                  <a16:creationId xmlns:a16="http://schemas.microsoft.com/office/drawing/2014/main" id="{A3102F28-43C5-F091-3456-38178A98E2CD}"/>
                </a:ext>
              </a:extLst>
            </p:cNvPr>
            <p:cNvSpPr/>
            <p:nvPr/>
          </p:nvSpPr>
          <p:spPr>
            <a:xfrm>
              <a:off x="674246"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sp>
          <p:nvSpPr>
            <p:cNvPr id="5" name="Rectangle 4">
              <a:extLst>
                <a:ext uri="{FF2B5EF4-FFF2-40B4-BE49-F238E27FC236}">
                  <a16:creationId xmlns:a16="http://schemas.microsoft.com/office/drawing/2014/main" id="{7959F6BB-5A47-F25A-E782-DEF929C5119F}"/>
                </a:ext>
              </a:extLst>
            </p:cNvPr>
            <p:cNvSpPr/>
            <p:nvPr/>
          </p:nvSpPr>
          <p:spPr>
            <a:xfrm>
              <a:off x="2851865" y="1335315"/>
              <a:ext cx="1760056" cy="9451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 As a Service</a:t>
              </a:r>
            </a:p>
          </p:txBody>
        </p:sp>
      </p:grpSp>
      <p:grpSp>
        <p:nvGrpSpPr>
          <p:cNvPr id="7" name="Group 6">
            <a:extLst>
              <a:ext uri="{FF2B5EF4-FFF2-40B4-BE49-F238E27FC236}">
                <a16:creationId xmlns:a16="http://schemas.microsoft.com/office/drawing/2014/main" id="{960FD47F-861C-82B4-3D2A-49559C76D497}"/>
              </a:ext>
            </a:extLst>
          </p:cNvPr>
          <p:cNvGrpSpPr/>
          <p:nvPr/>
        </p:nvGrpSpPr>
        <p:grpSpPr>
          <a:xfrm>
            <a:off x="350429" y="2334916"/>
            <a:ext cx="3955570" cy="1949817"/>
            <a:chOff x="655321" y="2340489"/>
            <a:chExt cx="3956600" cy="1950325"/>
          </a:xfrm>
        </p:grpSpPr>
        <p:sp>
          <p:nvSpPr>
            <p:cNvPr id="8" name="Rectangle 7">
              <a:extLst>
                <a:ext uri="{FF2B5EF4-FFF2-40B4-BE49-F238E27FC236}">
                  <a16:creationId xmlns:a16="http://schemas.microsoft.com/office/drawing/2014/main" id="{CF8F7193-D4B5-5AAB-D1B5-FCE81307B337}"/>
                </a:ext>
              </a:extLst>
            </p:cNvPr>
            <p:cNvSpPr/>
            <p:nvPr/>
          </p:nvSpPr>
          <p:spPr>
            <a:xfrm>
              <a:off x="655321"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OS</a:t>
              </a:r>
            </a:p>
          </p:txBody>
        </p:sp>
        <p:sp>
          <p:nvSpPr>
            <p:cNvPr id="9" name="Rectangle 8">
              <a:extLst>
                <a:ext uri="{FF2B5EF4-FFF2-40B4-BE49-F238E27FC236}">
                  <a16:creationId xmlns:a16="http://schemas.microsoft.com/office/drawing/2014/main" id="{D9C0E38C-5533-549F-8DA4-3A0A891CB564}"/>
                </a:ext>
              </a:extLst>
            </p:cNvPr>
            <p:cNvSpPr/>
            <p:nvPr/>
          </p:nvSpPr>
          <p:spPr>
            <a:xfrm>
              <a:off x="655321"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Database</a:t>
              </a:r>
            </a:p>
          </p:txBody>
        </p:sp>
        <p:sp>
          <p:nvSpPr>
            <p:cNvPr id="10" name="Rectangle 9">
              <a:extLst>
                <a:ext uri="{FF2B5EF4-FFF2-40B4-BE49-F238E27FC236}">
                  <a16:creationId xmlns:a16="http://schemas.microsoft.com/office/drawing/2014/main" id="{DB89ED4E-6294-C8C8-939A-88A829C9E818}"/>
                </a:ext>
              </a:extLst>
            </p:cNvPr>
            <p:cNvSpPr/>
            <p:nvPr/>
          </p:nvSpPr>
          <p:spPr>
            <a:xfrm>
              <a:off x="655321"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Middleware</a:t>
              </a:r>
            </a:p>
          </p:txBody>
        </p:sp>
        <p:sp>
          <p:nvSpPr>
            <p:cNvPr id="12" name="Rectangle 11">
              <a:extLst>
                <a:ext uri="{FF2B5EF4-FFF2-40B4-BE49-F238E27FC236}">
                  <a16:creationId xmlns:a16="http://schemas.microsoft.com/office/drawing/2014/main" id="{9D08B478-D0CE-DA41-FB84-E2C227E2F81A}"/>
                </a:ext>
              </a:extLst>
            </p:cNvPr>
            <p:cNvSpPr/>
            <p:nvPr/>
          </p:nvSpPr>
          <p:spPr>
            <a:xfrm>
              <a:off x="655321"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Runtime</a:t>
              </a:r>
            </a:p>
          </p:txBody>
        </p:sp>
        <p:sp>
          <p:nvSpPr>
            <p:cNvPr id="13" name="Rectangle 12">
              <a:extLst>
                <a:ext uri="{FF2B5EF4-FFF2-40B4-BE49-F238E27FC236}">
                  <a16:creationId xmlns:a16="http://schemas.microsoft.com/office/drawing/2014/main" id="{4DC13434-23B3-CDEF-53E8-4BC2FE88D2D6}"/>
                </a:ext>
              </a:extLst>
            </p:cNvPr>
            <p:cNvSpPr/>
            <p:nvPr/>
          </p:nvSpPr>
          <p:spPr>
            <a:xfrm>
              <a:off x="2851865"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Platform as a Service</a:t>
              </a:r>
            </a:p>
          </p:txBody>
        </p:sp>
      </p:grpSp>
      <p:grpSp>
        <p:nvGrpSpPr>
          <p:cNvPr id="14" name="Group 13">
            <a:extLst>
              <a:ext uri="{FF2B5EF4-FFF2-40B4-BE49-F238E27FC236}">
                <a16:creationId xmlns:a16="http://schemas.microsoft.com/office/drawing/2014/main" id="{48D2162F-A764-4628-91C1-D68ED86A059C}"/>
              </a:ext>
            </a:extLst>
          </p:cNvPr>
          <p:cNvGrpSpPr/>
          <p:nvPr/>
        </p:nvGrpSpPr>
        <p:grpSpPr>
          <a:xfrm>
            <a:off x="350429" y="4344739"/>
            <a:ext cx="3955570" cy="1949819"/>
            <a:chOff x="655321" y="4350836"/>
            <a:chExt cx="3956600" cy="1950327"/>
          </a:xfrm>
        </p:grpSpPr>
        <p:sp>
          <p:nvSpPr>
            <p:cNvPr id="16" name="Rectangle 15">
              <a:extLst>
                <a:ext uri="{FF2B5EF4-FFF2-40B4-BE49-F238E27FC236}">
                  <a16:creationId xmlns:a16="http://schemas.microsoft.com/office/drawing/2014/main" id="{7AE2254E-0409-15BE-B392-6E88A2508EC2}"/>
                </a:ext>
              </a:extLst>
            </p:cNvPr>
            <p:cNvSpPr/>
            <p:nvPr/>
          </p:nvSpPr>
          <p:spPr>
            <a:xfrm>
              <a:off x="655321"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Networking</a:t>
              </a:r>
            </a:p>
          </p:txBody>
        </p:sp>
        <p:sp>
          <p:nvSpPr>
            <p:cNvPr id="17" name="Rectangle 16">
              <a:extLst>
                <a:ext uri="{FF2B5EF4-FFF2-40B4-BE49-F238E27FC236}">
                  <a16:creationId xmlns:a16="http://schemas.microsoft.com/office/drawing/2014/main" id="{845BA4F8-961A-449C-8EE6-5B7D5C4197BE}"/>
                </a:ext>
              </a:extLst>
            </p:cNvPr>
            <p:cNvSpPr/>
            <p:nvPr/>
          </p:nvSpPr>
          <p:spPr>
            <a:xfrm>
              <a:off x="655321"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Storage</a:t>
              </a:r>
            </a:p>
          </p:txBody>
        </p:sp>
        <p:sp>
          <p:nvSpPr>
            <p:cNvPr id="21" name="Rectangle 20">
              <a:extLst>
                <a:ext uri="{FF2B5EF4-FFF2-40B4-BE49-F238E27FC236}">
                  <a16:creationId xmlns:a16="http://schemas.microsoft.com/office/drawing/2014/main" id="{C6F36E7A-7705-09F6-4820-8F2C6CBB6627}"/>
                </a:ext>
              </a:extLst>
            </p:cNvPr>
            <p:cNvSpPr/>
            <p:nvPr/>
          </p:nvSpPr>
          <p:spPr>
            <a:xfrm>
              <a:off x="655321"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Servers</a:t>
              </a:r>
            </a:p>
          </p:txBody>
        </p:sp>
        <p:sp>
          <p:nvSpPr>
            <p:cNvPr id="22" name="Rectangle 21">
              <a:extLst>
                <a:ext uri="{FF2B5EF4-FFF2-40B4-BE49-F238E27FC236}">
                  <a16:creationId xmlns:a16="http://schemas.microsoft.com/office/drawing/2014/main" id="{ADFCC2C3-AB6A-B05D-7E0C-20211037FAD1}"/>
                </a:ext>
              </a:extLst>
            </p:cNvPr>
            <p:cNvSpPr/>
            <p:nvPr/>
          </p:nvSpPr>
          <p:spPr>
            <a:xfrm>
              <a:off x="655321"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Virtualization</a:t>
              </a:r>
            </a:p>
          </p:txBody>
        </p:sp>
        <p:sp>
          <p:nvSpPr>
            <p:cNvPr id="23" name="Rectangle 22">
              <a:extLst>
                <a:ext uri="{FF2B5EF4-FFF2-40B4-BE49-F238E27FC236}">
                  <a16:creationId xmlns:a16="http://schemas.microsoft.com/office/drawing/2014/main" id="{FDA2B511-E26E-56FD-7791-94ED685184BB}"/>
                </a:ext>
              </a:extLst>
            </p:cNvPr>
            <p:cNvSpPr/>
            <p:nvPr/>
          </p:nvSpPr>
          <p:spPr>
            <a:xfrm>
              <a:off x="2851865"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Infrastructure as a Service</a:t>
              </a:r>
            </a:p>
          </p:txBody>
        </p:sp>
      </p:grpSp>
      <p:sp>
        <p:nvSpPr>
          <p:cNvPr id="24" name="Rectangle 23">
            <a:extLst>
              <a:ext uri="{FF2B5EF4-FFF2-40B4-BE49-F238E27FC236}">
                <a16:creationId xmlns:a16="http://schemas.microsoft.com/office/drawing/2014/main" id="{42811616-8FDD-7D9E-9C85-9BF85FA1CC6E}"/>
              </a:ext>
            </a:extLst>
          </p:cNvPr>
          <p:cNvSpPr/>
          <p:nvPr/>
        </p:nvSpPr>
        <p:spPr>
          <a:xfrm>
            <a:off x="4382885" y="1330002"/>
            <a:ext cx="1759598" cy="496455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nvGrpSpPr>
          <p:cNvPr id="25" name="Group 24">
            <a:extLst>
              <a:ext uri="{FF2B5EF4-FFF2-40B4-BE49-F238E27FC236}">
                <a16:creationId xmlns:a16="http://schemas.microsoft.com/office/drawing/2014/main" id="{8507DECD-20E1-0D91-FDF0-22A0C86A76E9}"/>
              </a:ext>
            </a:extLst>
          </p:cNvPr>
          <p:cNvGrpSpPr/>
          <p:nvPr/>
        </p:nvGrpSpPr>
        <p:grpSpPr>
          <a:xfrm>
            <a:off x="6219368" y="1330004"/>
            <a:ext cx="1759598" cy="4964553"/>
            <a:chOff x="6525789" y="1335316"/>
            <a:chExt cx="1760056" cy="4965846"/>
          </a:xfrm>
        </p:grpSpPr>
        <p:sp>
          <p:nvSpPr>
            <p:cNvPr id="26" name="Rectangle 25">
              <a:extLst>
                <a:ext uri="{FF2B5EF4-FFF2-40B4-BE49-F238E27FC236}">
                  <a16:creationId xmlns:a16="http://schemas.microsoft.com/office/drawing/2014/main" id="{6EA5DCB4-C9BC-4A9E-9AF0-E1BA0FA84498}"/>
                </a:ext>
              </a:extLst>
            </p:cNvPr>
            <p:cNvSpPr/>
            <p:nvPr/>
          </p:nvSpPr>
          <p:spPr>
            <a:xfrm>
              <a:off x="6525789" y="4350837"/>
              <a:ext cx="1760056" cy="195032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SAP/Partner Managed</a:t>
              </a:r>
            </a:p>
          </p:txBody>
        </p:sp>
        <p:sp>
          <p:nvSpPr>
            <p:cNvPr id="27" name="Rectangle 26">
              <a:extLst>
                <a:ext uri="{FF2B5EF4-FFF2-40B4-BE49-F238E27FC236}">
                  <a16:creationId xmlns:a16="http://schemas.microsoft.com/office/drawing/2014/main" id="{CA9077D2-76D8-33A8-01AE-48B416ECF413}"/>
                </a:ext>
              </a:extLst>
            </p:cNvPr>
            <p:cNvSpPr/>
            <p:nvPr/>
          </p:nvSpPr>
          <p:spPr>
            <a:xfrm>
              <a:off x="6525789" y="1335316"/>
              <a:ext cx="1760056" cy="295549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grpSp>
        <p:nvGrpSpPr>
          <p:cNvPr id="28" name="Group 27">
            <a:extLst>
              <a:ext uri="{FF2B5EF4-FFF2-40B4-BE49-F238E27FC236}">
                <a16:creationId xmlns:a16="http://schemas.microsoft.com/office/drawing/2014/main" id="{C936F7B7-10E3-5327-1C5A-6E92E29F5416}"/>
              </a:ext>
            </a:extLst>
          </p:cNvPr>
          <p:cNvGrpSpPr/>
          <p:nvPr/>
        </p:nvGrpSpPr>
        <p:grpSpPr>
          <a:xfrm>
            <a:off x="8055852" y="1330004"/>
            <a:ext cx="1759598" cy="4964553"/>
            <a:chOff x="8362751" y="1335316"/>
            <a:chExt cx="1760056" cy="4965846"/>
          </a:xfrm>
        </p:grpSpPr>
        <p:sp>
          <p:nvSpPr>
            <p:cNvPr id="29" name="Rectangle 28">
              <a:extLst>
                <a:ext uri="{FF2B5EF4-FFF2-40B4-BE49-F238E27FC236}">
                  <a16:creationId xmlns:a16="http://schemas.microsoft.com/office/drawing/2014/main" id="{6748F066-A638-4267-030B-2E2C78F65F59}"/>
                </a:ext>
              </a:extLst>
            </p:cNvPr>
            <p:cNvSpPr/>
            <p:nvPr/>
          </p:nvSpPr>
          <p:spPr>
            <a:xfrm>
              <a:off x="8362751" y="2340489"/>
              <a:ext cx="1760056" cy="3960673"/>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SAP/Partner Managed</a:t>
              </a:r>
            </a:p>
          </p:txBody>
        </p:sp>
        <p:sp>
          <p:nvSpPr>
            <p:cNvPr id="30" name="Rectangle 29">
              <a:extLst>
                <a:ext uri="{FF2B5EF4-FFF2-40B4-BE49-F238E27FC236}">
                  <a16:creationId xmlns:a16="http://schemas.microsoft.com/office/drawing/2014/main" id="{CA6AFC7F-353B-E31F-CD56-7296AF378AAA}"/>
                </a:ext>
              </a:extLst>
            </p:cNvPr>
            <p:cNvSpPr/>
            <p:nvPr/>
          </p:nvSpPr>
          <p:spPr>
            <a:xfrm>
              <a:off x="8362751" y="1335316"/>
              <a:ext cx="1760056" cy="94708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sp>
        <p:nvSpPr>
          <p:cNvPr id="31" name="Rectangle 30">
            <a:extLst>
              <a:ext uri="{FF2B5EF4-FFF2-40B4-BE49-F238E27FC236}">
                <a16:creationId xmlns:a16="http://schemas.microsoft.com/office/drawing/2014/main" id="{A4350CDE-9A7F-69B9-013A-B18FA256E814}"/>
              </a:ext>
            </a:extLst>
          </p:cNvPr>
          <p:cNvSpPr/>
          <p:nvPr/>
        </p:nvSpPr>
        <p:spPr>
          <a:xfrm>
            <a:off x="9892338" y="1330003"/>
            <a:ext cx="1759598" cy="4943840"/>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 Managed</a:t>
            </a:r>
          </a:p>
        </p:txBody>
      </p:sp>
    </p:spTree>
    <p:extLst>
      <p:ext uri="{BB962C8B-B14F-4D97-AF65-F5344CB8AC3E}">
        <p14:creationId xmlns:p14="http://schemas.microsoft.com/office/powerpoint/2010/main" val="32548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numCol="1"/>
          <a:lstStyle/>
          <a:p>
            <a:r>
              <a:rPr lang="en-US" sz="3600" b="1" i="0" dirty="0">
                <a:solidFill>
                  <a:srgbClr val="000000"/>
                </a:solidFill>
                <a:effectLst/>
                <a:latin typeface="Arial Black" panose="020B0A04020102020204" pitchFamily="34" charset="0"/>
              </a:rPr>
              <a:t>Cloud Computing Models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2" name="Picture 31">
            <a:extLst>
              <a:ext uri="{FF2B5EF4-FFF2-40B4-BE49-F238E27FC236}">
                <a16:creationId xmlns:a16="http://schemas.microsoft.com/office/drawing/2014/main" id="{D3BE3CC6-10D0-4BE4-8A36-6196905D54C7}"/>
              </a:ext>
            </a:extLst>
          </p:cNvPr>
          <p:cNvPicPr>
            <a:picLocks noChangeAspect="1"/>
          </p:cNvPicPr>
          <p:nvPr/>
        </p:nvPicPr>
        <p:blipFill>
          <a:blip r:embed="rId4"/>
          <a:stretch>
            <a:fillRect/>
          </a:stretch>
        </p:blipFill>
        <p:spPr>
          <a:xfrm>
            <a:off x="442912" y="1839659"/>
            <a:ext cx="11096625" cy="4303957"/>
          </a:xfrm>
          <a:prstGeom prst="rect">
            <a:avLst/>
          </a:prstGeom>
        </p:spPr>
      </p:pic>
    </p:spTree>
    <p:extLst>
      <p:ext uri="{BB962C8B-B14F-4D97-AF65-F5344CB8AC3E}">
        <p14:creationId xmlns:p14="http://schemas.microsoft.com/office/powerpoint/2010/main" val="3623146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numCol="1"/>
          <a:lstStyle/>
          <a:p>
            <a:r>
              <a:rPr lang="en-US" sz="3600" b="1" i="0" dirty="0">
                <a:solidFill>
                  <a:srgbClr val="000000"/>
                </a:solidFill>
                <a:effectLst/>
                <a:latin typeface="Arial Black" panose="020B0A04020102020204" pitchFamily="34" charset="0"/>
              </a:rPr>
              <a:t>What is BTP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2" name="Rectangle 1">
            <a:extLst>
              <a:ext uri="{FF2B5EF4-FFF2-40B4-BE49-F238E27FC236}">
                <a16:creationId xmlns:a16="http://schemas.microsoft.com/office/drawing/2014/main" id="{3FB02BBE-06EC-C8C5-283E-D5E9CAB801B1}"/>
              </a:ext>
            </a:extLst>
          </p:cNvPr>
          <p:cNvSpPr/>
          <p:nvPr/>
        </p:nvSpPr>
        <p:spPr>
          <a:xfrm>
            <a:off x="9581155" y="2171936"/>
            <a:ext cx="2132581" cy="3938928"/>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2399" b="1" dirty="0">
              <a:solidFill>
                <a:schemeClr val="tx1"/>
              </a:solidFill>
            </a:endParaRPr>
          </a:p>
        </p:txBody>
      </p:sp>
      <p:grpSp>
        <p:nvGrpSpPr>
          <p:cNvPr id="3" name="Group 2">
            <a:extLst>
              <a:ext uri="{FF2B5EF4-FFF2-40B4-BE49-F238E27FC236}">
                <a16:creationId xmlns:a16="http://schemas.microsoft.com/office/drawing/2014/main" id="{4FE8A30E-540A-DAD0-65CC-899EDA276933}"/>
              </a:ext>
            </a:extLst>
          </p:cNvPr>
          <p:cNvGrpSpPr/>
          <p:nvPr/>
        </p:nvGrpSpPr>
        <p:grpSpPr>
          <a:xfrm>
            <a:off x="3088083" y="1167025"/>
            <a:ext cx="2119086" cy="944905"/>
            <a:chOff x="3149848" y="1335315"/>
            <a:chExt cx="2119638" cy="945151"/>
          </a:xfrm>
        </p:grpSpPr>
        <p:sp>
          <p:nvSpPr>
            <p:cNvPr id="4" name="Rectangle 3">
              <a:extLst>
                <a:ext uri="{FF2B5EF4-FFF2-40B4-BE49-F238E27FC236}">
                  <a16:creationId xmlns:a16="http://schemas.microsoft.com/office/drawing/2014/main" id="{A58860CC-E611-ED02-9C31-2E8C66FDA8FF}"/>
                </a:ext>
              </a:extLst>
            </p:cNvPr>
            <p:cNvSpPr/>
            <p:nvPr/>
          </p:nvSpPr>
          <p:spPr>
            <a:xfrm>
              <a:off x="3149848"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5" name="Rectangle 4">
              <a:extLst>
                <a:ext uri="{FF2B5EF4-FFF2-40B4-BE49-F238E27FC236}">
                  <a16:creationId xmlns:a16="http://schemas.microsoft.com/office/drawing/2014/main" id="{F25669D3-55AB-3F3C-BDA9-488382697769}"/>
                </a:ext>
              </a:extLst>
            </p:cNvPr>
            <p:cNvSpPr/>
            <p:nvPr/>
          </p:nvSpPr>
          <p:spPr>
            <a:xfrm>
              <a:off x="3149848"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grpSp>
      <p:grpSp>
        <p:nvGrpSpPr>
          <p:cNvPr id="7" name="Group 6">
            <a:extLst>
              <a:ext uri="{FF2B5EF4-FFF2-40B4-BE49-F238E27FC236}">
                <a16:creationId xmlns:a16="http://schemas.microsoft.com/office/drawing/2014/main" id="{D71712AC-710A-9FA7-6E4C-A36797CCD240}"/>
              </a:ext>
            </a:extLst>
          </p:cNvPr>
          <p:cNvGrpSpPr/>
          <p:nvPr/>
        </p:nvGrpSpPr>
        <p:grpSpPr>
          <a:xfrm>
            <a:off x="3069163" y="2171937"/>
            <a:ext cx="3955570" cy="1949817"/>
            <a:chOff x="3130923" y="2340489"/>
            <a:chExt cx="3956600" cy="1950325"/>
          </a:xfrm>
        </p:grpSpPr>
        <p:sp>
          <p:nvSpPr>
            <p:cNvPr id="8" name="Rectangle 7">
              <a:extLst>
                <a:ext uri="{FF2B5EF4-FFF2-40B4-BE49-F238E27FC236}">
                  <a16:creationId xmlns:a16="http://schemas.microsoft.com/office/drawing/2014/main" id="{AC1F23BF-57FE-1B6E-E16A-4A7C3873C612}"/>
                </a:ext>
              </a:extLst>
            </p:cNvPr>
            <p:cNvSpPr/>
            <p:nvPr/>
          </p:nvSpPr>
          <p:spPr>
            <a:xfrm>
              <a:off x="3130923"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OS</a:t>
              </a:r>
            </a:p>
          </p:txBody>
        </p:sp>
        <p:sp>
          <p:nvSpPr>
            <p:cNvPr id="9" name="Rectangle 8">
              <a:extLst>
                <a:ext uri="{FF2B5EF4-FFF2-40B4-BE49-F238E27FC236}">
                  <a16:creationId xmlns:a16="http://schemas.microsoft.com/office/drawing/2014/main" id="{470F1328-B819-DF25-48B4-E3F21D4A1B32}"/>
                </a:ext>
              </a:extLst>
            </p:cNvPr>
            <p:cNvSpPr/>
            <p:nvPr/>
          </p:nvSpPr>
          <p:spPr>
            <a:xfrm>
              <a:off x="3130923"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Database</a:t>
              </a:r>
            </a:p>
          </p:txBody>
        </p:sp>
        <p:sp>
          <p:nvSpPr>
            <p:cNvPr id="10" name="Rectangle 9">
              <a:extLst>
                <a:ext uri="{FF2B5EF4-FFF2-40B4-BE49-F238E27FC236}">
                  <a16:creationId xmlns:a16="http://schemas.microsoft.com/office/drawing/2014/main" id="{44892EFE-0B65-34E8-30B9-6AF2FE0FD6A9}"/>
                </a:ext>
              </a:extLst>
            </p:cNvPr>
            <p:cNvSpPr/>
            <p:nvPr/>
          </p:nvSpPr>
          <p:spPr>
            <a:xfrm>
              <a:off x="3130923"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Middleware</a:t>
              </a:r>
            </a:p>
          </p:txBody>
        </p:sp>
        <p:sp>
          <p:nvSpPr>
            <p:cNvPr id="12" name="Rectangle 11">
              <a:extLst>
                <a:ext uri="{FF2B5EF4-FFF2-40B4-BE49-F238E27FC236}">
                  <a16:creationId xmlns:a16="http://schemas.microsoft.com/office/drawing/2014/main" id="{6E965FD6-E5C0-78F0-A227-2BD2E3360F74}"/>
                </a:ext>
              </a:extLst>
            </p:cNvPr>
            <p:cNvSpPr/>
            <p:nvPr/>
          </p:nvSpPr>
          <p:spPr>
            <a:xfrm>
              <a:off x="3130923"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Runtime</a:t>
              </a:r>
            </a:p>
          </p:txBody>
        </p:sp>
        <p:sp>
          <p:nvSpPr>
            <p:cNvPr id="13" name="Rectangle 12">
              <a:extLst>
                <a:ext uri="{FF2B5EF4-FFF2-40B4-BE49-F238E27FC236}">
                  <a16:creationId xmlns:a16="http://schemas.microsoft.com/office/drawing/2014/main" id="{EB10A535-C341-6655-7884-8C392B181166}"/>
                </a:ext>
              </a:extLst>
            </p:cNvPr>
            <p:cNvSpPr/>
            <p:nvPr/>
          </p:nvSpPr>
          <p:spPr>
            <a:xfrm>
              <a:off x="5327467"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Platform as a Service</a:t>
              </a:r>
            </a:p>
          </p:txBody>
        </p:sp>
      </p:grpSp>
      <p:grpSp>
        <p:nvGrpSpPr>
          <p:cNvPr id="14" name="Group 13">
            <a:extLst>
              <a:ext uri="{FF2B5EF4-FFF2-40B4-BE49-F238E27FC236}">
                <a16:creationId xmlns:a16="http://schemas.microsoft.com/office/drawing/2014/main" id="{4FE1886E-2AA7-DC54-1ACA-8B91A96BBC6C}"/>
              </a:ext>
            </a:extLst>
          </p:cNvPr>
          <p:cNvGrpSpPr/>
          <p:nvPr/>
        </p:nvGrpSpPr>
        <p:grpSpPr>
          <a:xfrm>
            <a:off x="3069163" y="4181760"/>
            <a:ext cx="3955570" cy="1949819"/>
            <a:chOff x="3130923" y="4350836"/>
            <a:chExt cx="3956600" cy="1950327"/>
          </a:xfrm>
        </p:grpSpPr>
        <p:sp>
          <p:nvSpPr>
            <p:cNvPr id="16" name="Rectangle 15">
              <a:extLst>
                <a:ext uri="{FF2B5EF4-FFF2-40B4-BE49-F238E27FC236}">
                  <a16:creationId xmlns:a16="http://schemas.microsoft.com/office/drawing/2014/main" id="{C1715169-8669-61B4-B7C7-D7CF6D22573E}"/>
                </a:ext>
              </a:extLst>
            </p:cNvPr>
            <p:cNvSpPr/>
            <p:nvPr/>
          </p:nvSpPr>
          <p:spPr>
            <a:xfrm>
              <a:off x="3130923"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Networking</a:t>
              </a:r>
            </a:p>
          </p:txBody>
        </p:sp>
        <p:sp>
          <p:nvSpPr>
            <p:cNvPr id="17" name="Rectangle 16">
              <a:extLst>
                <a:ext uri="{FF2B5EF4-FFF2-40B4-BE49-F238E27FC236}">
                  <a16:creationId xmlns:a16="http://schemas.microsoft.com/office/drawing/2014/main" id="{66207608-77C1-366A-A138-F4580C247F1E}"/>
                </a:ext>
              </a:extLst>
            </p:cNvPr>
            <p:cNvSpPr/>
            <p:nvPr/>
          </p:nvSpPr>
          <p:spPr>
            <a:xfrm>
              <a:off x="3130923"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Storage</a:t>
              </a:r>
            </a:p>
          </p:txBody>
        </p:sp>
        <p:sp>
          <p:nvSpPr>
            <p:cNvPr id="21" name="Rectangle 20">
              <a:extLst>
                <a:ext uri="{FF2B5EF4-FFF2-40B4-BE49-F238E27FC236}">
                  <a16:creationId xmlns:a16="http://schemas.microsoft.com/office/drawing/2014/main" id="{B7B248B9-35F3-6279-4802-F528EFCA824A}"/>
                </a:ext>
              </a:extLst>
            </p:cNvPr>
            <p:cNvSpPr/>
            <p:nvPr/>
          </p:nvSpPr>
          <p:spPr>
            <a:xfrm>
              <a:off x="3130923"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Servers</a:t>
              </a:r>
            </a:p>
          </p:txBody>
        </p:sp>
        <p:sp>
          <p:nvSpPr>
            <p:cNvPr id="22" name="Rectangle 21">
              <a:extLst>
                <a:ext uri="{FF2B5EF4-FFF2-40B4-BE49-F238E27FC236}">
                  <a16:creationId xmlns:a16="http://schemas.microsoft.com/office/drawing/2014/main" id="{6C26079C-C947-BED1-7419-8016B01222C7}"/>
                </a:ext>
              </a:extLst>
            </p:cNvPr>
            <p:cNvSpPr/>
            <p:nvPr/>
          </p:nvSpPr>
          <p:spPr>
            <a:xfrm>
              <a:off x="3130923"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Virtualization</a:t>
              </a:r>
            </a:p>
          </p:txBody>
        </p:sp>
        <p:sp>
          <p:nvSpPr>
            <p:cNvPr id="23" name="Rectangle 22">
              <a:extLst>
                <a:ext uri="{FF2B5EF4-FFF2-40B4-BE49-F238E27FC236}">
                  <a16:creationId xmlns:a16="http://schemas.microsoft.com/office/drawing/2014/main" id="{E5819C43-0544-2138-4CB8-86392D838FF8}"/>
                </a:ext>
              </a:extLst>
            </p:cNvPr>
            <p:cNvSpPr/>
            <p:nvPr/>
          </p:nvSpPr>
          <p:spPr>
            <a:xfrm>
              <a:off x="5327467"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Infrastructure as a Service</a:t>
              </a:r>
            </a:p>
          </p:txBody>
        </p:sp>
      </p:grpSp>
      <p:sp>
        <p:nvSpPr>
          <p:cNvPr id="24" name="Left Brace 23">
            <a:extLst>
              <a:ext uri="{FF2B5EF4-FFF2-40B4-BE49-F238E27FC236}">
                <a16:creationId xmlns:a16="http://schemas.microsoft.com/office/drawing/2014/main" id="{91BEDE63-A7AA-0325-5FFD-8E4DB8B91192}"/>
              </a:ext>
            </a:extLst>
          </p:cNvPr>
          <p:cNvSpPr/>
          <p:nvPr/>
        </p:nvSpPr>
        <p:spPr>
          <a:xfrm>
            <a:off x="2485782" y="2187172"/>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sp>
        <p:nvSpPr>
          <p:cNvPr id="25" name="TextBox 24">
            <a:extLst>
              <a:ext uri="{FF2B5EF4-FFF2-40B4-BE49-F238E27FC236}">
                <a16:creationId xmlns:a16="http://schemas.microsoft.com/office/drawing/2014/main" id="{39CB4BE2-B4E9-CE4A-E6CE-4F86F77BFFA0}"/>
              </a:ext>
            </a:extLst>
          </p:cNvPr>
          <p:cNvSpPr txBox="1"/>
          <p:nvPr/>
        </p:nvSpPr>
        <p:spPr>
          <a:xfrm>
            <a:off x="684550" y="2423608"/>
            <a:ext cx="1705204" cy="1477328"/>
          </a:xfrm>
          <a:prstGeom prst="rect">
            <a:avLst/>
          </a:prstGeom>
          <a:noFill/>
        </p:spPr>
        <p:txBody>
          <a:bodyPr wrap="square" numCol="1" rtlCol="0">
            <a:spAutoFit/>
          </a:bodyPr>
          <a:lstStyle/>
          <a:p>
            <a:pPr algn="r"/>
            <a:r>
              <a:rPr lang="en-US" sz="1800" dirty="0"/>
              <a:t>Managed by SAP implementing open source CF</a:t>
            </a:r>
          </a:p>
        </p:txBody>
      </p:sp>
      <p:sp>
        <p:nvSpPr>
          <p:cNvPr id="26" name="TextBox 25">
            <a:extLst>
              <a:ext uri="{FF2B5EF4-FFF2-40B4-BE49-F238E27FC236}">
                <a16:creationId xmlns:a16="http://schemas.microsoft.com/office/drawing/2014/main" id="{CD149B14-E78B-B4B4-659E-20187F27315E}"/>
              </a:ext>
            </a:extLst>
          </p:cNvPr>
          <p:cNvSpPr txBox="1"/>
          <p:nvPr/>
        </p:nvSpPr>
        <p:spPr>
          <a:xfrm>
            <a:off x="684550" y="4256136"/>
            <a:ext cx="1705204" cy="1754326"/>
          </a:xfrm>
          <a:prstGeom prst="rect">
            <a:avLst/>
          </a:prstGeom>
          <a:noFill/>
        </p:spPr>
        <p:txBody>
          <a:bodyPr wrap="square" numCol="1" rtlCol="0">
            <a:spAutoFit/>
          </a:bodyPr>
          <a:lstStyle/>
          <a:p>
            <a:pPr algn="r"/>
            <a:r>
              <a:rPr lang="en-US" sz="1800" dirty="0"/>
              <a:t>Managed by Infrastructure </a:t>
            </a:r>
          </a:p>
          <a:p>
            <a:pPr algn="r"/>
            <a:r>
              <a:rPr lang="en-US" sz="1800" dirty="0"/>
              <a:t>providers </a:t>
            </a:r>
          </a:p>
          <a:p>
            <a:pPr algn="r"/>
            <a:r>
              <a:rPr lang="en-US" sz="1800" dirty="0">
                <a:hlinkClick r:id="rId4"/>
              </a:rPr>
              <a:t>Data Centers</a:t>
            </a:r>
            <a:endParaRPr lang="en-US" sz="1800" dirty="0"/>
          </a:p>
          <a:p>
            <a:pPr algn="r"/>
            <a:r>
              <a:rPr lang="en-US" sz="1800" dirty="0">
                <a:hlinkClick r:id="rId5"/>
              </a:rPr>
              <a:t>Service Portfolio</a:t>
            </a:r>
            <a:endParaRPr lang="en-US" sz="1800" dirty="0"/>
          </a:p>
        </p:txBody>
      </p:sp>
      <p:pic>
        <p:nvPicPr>
          <p:cNvPr id="27" name="Picture 6" descr="SAP - Wikipedia">
            <a:extLst>
              <a:ext uri="{FF2B5EF4-FFF2-40B4-BE49-F238E27FC236}">
                <a16:creationId xmlns:a16="http://schemas.microsoft.com/office/drawing/2014/main" id="{7E8CA8AE-5608-FCED-FADC-2BF4CEA4FB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0148969" y="2509203"/>
            <a:ext cx="996953" cy="50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StrongLoop - Deploying LoopBack mBaaS on Cloud Foundry">
            <a:extLst>
              <a:ext uri="{FF2B5EF4-FFF2-40B4-BE49-F238E27FC236}">
                <a16:creationId xmlns:a16="http://schemas.microsoft.com/office/drawing/2014/main" id="{1C8CEDFA-981A-41F2-6D7F-C9807B70470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10148969" y="3396533"/>
            <a:ext cx="996953" cy="9969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2018-11-07 Cloud Providers Comparison for IoT Applications: Amazon vs.  Microsoft vs. Google | ThingForward">
            <a:extLst>
              <a:ext uri="{FF2B5EF4-FFF2-40B4-BE49-F238E27FC236}">
                <a16:creationId xmlns:a16="http://schemas.microsoft.com/office/drawing/2014/main" id="{42D36064-4155-AADE-BE3B-FC4105CBE53D}"/>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a:xfrm>
            <a:off x="9707616" y="4772369"/>
            <a:ext cx="1879659" cy="1074930"/>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9">
            <a:extLst>
              <a:ext uri="{FF2B5EF4-FFF2-40B4-BE49-F238E27FC236}">
                <a16:creationId xmlns:a16="http://schemas.microsoft.com/office/drawing/2014/main" id="{4714BCA6-AC9E-20CA-38F5-E02353068232}"/>
              </a:ext>
            </a:extLst>
          </p:cNvPr>
          <p:cNvSpPr/>
          <p:nvPr/>
        </p:nvSpPr>
        <p:spPr>
          <a:xfrm>
            <a:off x="8723585" y="1430526"/>
            <a:ext cx="766418" cy="417902"/>
          </a:xfrm>
          <a:prstGeom prst="rightArrow">
            <a:avLst/>
          </a:prstGeom>
          <a:solidFill>
            <a:srgbClr val="1F4E79"/>
          </a:solidFill>
          <a:ln>
            <a:noFill/>
          </a:ln>
        </p:spPr>
        <p:style>
          <a:lnRef idx="2">
            <a:schemeClr val="accent4">
              <a:shade val="50000"/>
            </a:schemeClr>
          </a:lnRef>
          <a:fillRef idx="1">
            <a:schemeClr val="accent4"/>
          </a:fillRef>
          <a:effectRef idx="0">
            <a:schemeClr val="accent4"/>
          </a:effectRef>
          <a:fontRef idx="minor">
            <a:schemeClr val="lt1"/>
          </a:fontRef>
        </p:style>
        <p:txBody>
          <a:bodyPr numCol="1" rtlCol="0" anchor="ctr"/>
          <a:lstStyle/>
          <a:p>
            <a:pPr algn="ctr"/>
            <a:endParaRPr lang="en-US" sz="2399" dirty="0"/>
          </a:p>
        </p:txBody>
      </p:sp>
      <p:sp>
        <p:nvSpPr>
          <p:cNvPr id="31" name="TextBox 30">
            <a:extLst>
              <a:ext uri="{FF2B5EF4-FFF2-40B4-BE49-F238E27FC236}">
                <a16:creationId xmlns:a16="http://schemas.microsoft.com/office/drawing/2014/main" id="{F84F2964-FBCF-DABB-ED2C-CB2EE7BE2792}"/>
              </a:ext>
            </a:extLst>
          </p:cNvPr>
          <p:cNvSpPr txBox="1"/>
          <p:nvPr/>
        </p:nvSpPr>
        <p:spPr>
          <a:xfrm>
            <a:off x="7361837" y="3005702"/>
            <a:ext cx="1950212" cy="3783383"/>
          </a:xfrm>
          <a:prstGeom prst="rect">
            <a:avLst/>
          </a:prstGeom>
          <a:noFill/>
        </p:spPr>
        <p:txBody>
          <a:bodyPr wrap="square" numCol="1" rtlCol="0">
            <a:spAutoFit/>
          </a:bodyPr>
          <a:lstStyle/>
          <a:p>
            <a:r>
              <a:rPr lang="en-US" sz="2399" dirty="0"/>
              <a:t>Fully ready landscape with reusable services</a:t>
            </a:r>
          </a:p>
          <a:p>
            <a:endParaRPr lang="en-US" sz="2399" dirty="0"/>
          </a:p>
          <a:p>
            <a:pPr marL="285664" indent="-285664">
              <a:buFont typeface="Arial" panose="020B0604020202020204" pitchFamily="34" charset="0"/>
              <a:buChar char="•"/>
            </a:pPr>
            <a:r>
              <a:rPr lang="en-US" sz="2399" dirty="0"/>
              <a:t>Scalability</a:t>
            </a:r>
          </a:p>
          <a:p>
            <a:pPr marL="285664" indent="-285664">
              <a:buFont typeface="Arial" panose="020B0604020202020204" pitchFamily="34" charset="0"/>
              <a:buChar char="•"/>
            </a:pPr>
            <a:r>
              <a:rPr lang="en-US" sz="2399" dirty="0"/>
              <a:t>Elasticity</a:t>
            </a:r>
          </a:p>
          <a:p>
            <a:pPr marL="285664" indent="-285664">
              <a:buFont typeface="Arial" panose="020B0604020202020204" pitchFamily="34" charset="0"/>
              <a:buChar char="•"/>
            </a:pPr>
            <a:r>
              <a:rPr lang="en-US" sz="2399" dirty="0"/>
              <a:t>Low TCO</a:t>
            </a:r>
          </a:p>
          <a:p>
            <a:pPr marL="285664" indent="-285664">
              <a:buFont typeface="Arial" panose="020B0604020202020204" pitchFamily="34" charset="0"/>
              <a:buChar char="•"/>
            </a:pPr>
            <a:endParaRPr lang="en-US" sz="2399" dirty="0"/>
          </a:p>
        </p:txBody>
      </p:sp>
      <p:sp>
        <p:nvSpPr>
          <p:cNvPr id="32" name="Left Brace 31">
            <a:extLst>
              <a:ext uri="{FF2B5EF4-FFF2-40B4-BE49-F238E27FC236}">
                <a16:creationId xmlns:a16="http://schemas.microsoft.com/office/drawing/2014/main" id="{4443B72F-2871-1B71-CAB8-750602347243}"/>
              </a:ext>
            </a:extLst>
          </p:cNvPr>
          <p:cNvSpPr/>
          <p:nvPr/>
        </p:nvSpPr>
        <p:spPr>
          <a:xfrm>
            <a:off x="2485782" y="4158164"/>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sp>
        <p:nvSpPr>
          <p:cNvPr id="33" name="Left Brace 32">
            <a:extLst>
              <a:ext uri="{FF2B5EF4-FFF2-40B4-BE49-F238E27FC236}">
                <a16:creationId xmlns:a16="http://schemas.microsoft.com/office/drawing/2014/main" id="{EECAA38E-3FF2-ABF9-7B35-40B935AC3BDC}"/>
              </a:ext>
            </a:extLst>
          </p:cNvPr>
          <p:cNvSpPr/>
          <p:nvPr/>
        </p:nvSpPr>
        <p:spPr>
          <a:xfrm>
            <a:off x="9024087" y="2159988"/>
            <a:ext cx="492037" cy="3947992"/>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grpSp>
        <p:nvGrpSpPr>
          <p:cNvPr id="34" name="Group 33">
            <a:extLst>
              <a:ext uri="{FF2B5EF4-FFF2-40B4-BE49-F238E27FC236}">
                <a16:creationId xmlns:a16="http://schemas.microsoft.com/office/drawing/2014/main" id="{01567187-10BE-2862-0CF2-5B1C60008EF1}"/>
              </a:ext>
            </a:extLst>
          </p:cNvPr>
          <p:cNvGrpSpPr/>
          <p:nvPr/>
        </p:nvGrpSpPr>
        <p:grpSpPr>
          <a:xfrm>
            <a:off x="9594649" y="1167025"/>
            <a:ext cx="2119086" cy="944905"/>
            <a:chOff x="9658109" y="1335315"/>
            <a:chExt cx="2119638" cy="945151"/>
          </a:xfrm>
        </p:grpSpPr>
        <p:sp>
          <p:nvSpPr>
            <p:cNvPr id="35" name="Rectangle 34">
              <a:extLst>
                <a:ext uri="{FF2B5EF4-FFF2-40B4-BE49-F238E27FC236}">
                  <a16:creationId xmlns:a16="http://schemas.microsoft.com/office/drawing/2014/main" id="{C729108C-1932-34BC-7F55-CD2B2C761056}"/>
                </a:ext>
              </a:extLst>
            </p:cNvPr>
            <p:cNvSpPr/>
            <p:nvPr/>
          </p:nvSpPr>
          <p:spPr>
            <a:xfrm>
              <a:off x="9658109"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36" name="Rectangle 35">
              <a:extLst>
                <a:ext uri="{FF2B5EF4-FFF2-40B4-BE49-F238E27FC236}">
                  <a16:creationId xmlns:a16="http://schemas.microsoft.com/office/drawing/2014/main" id="{36D981A1-FD67-A687-318A-22284AE2D5A4}"/>
                </a:ext>
              </a:extLst>
            </p:cNvPr>
            <p:cNvSpPr/>
            <p:nvPr/>
          </p:nvSpPr>
          <p:spPr>
            <a:xfrm>
              <a:off x="9658109"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grpSp>
      <p:pic>
        <p:nvPicPr>
          <p:cNvPr id="37" name="Picture 2" descr="Developer Icon of Flat style - Available in SVG, PNG, EPS, AI &amp; Icon fonts">
            <a:extLst>
              <a:ext uri="{FF2B5EF4-FFF2-40B4-BE49-F238E27FC236}">
                <a16:creationId xmlns:a16="http://schemas.microsoft.com/office/drawing/2014/main" id="{F60CF160-6968-04FD-791F-B127AC2307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7302620" y="999890"/>
            <a:ext cx="1264262" cy="126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0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8176" y="96258"/>
            <a:ext cx="10924788" cy="711081"/>
          </a:xfrm>
        </p:spPr>
        <p:txBody>
          <a:bodyPr numCol="1"/>
          <a:lstStyle/>
          <a:p>
            <a:r>
              <a:rPr lang="en-US" sz="3600" b="1" i="0" dirty="0">
                <a:solidFill>
                  <a:srgbClr val="000000"/>
                </a:solidFill>
                <a:effectLst/>
                <a:latin typeface="Arial Black" panose="020B0A04020102020204" pitchFamily="34" charset="0"/>
              </a:rPr>
              <a:t>Environment, Subscriptions &amp; Instances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17748" y="962857"/>
            <a:ext cx="11809312" cy="5509200"/>
          </a:xfrm>
          <a:prstGeom prst="rect">
            <a:avLst/>
          </a:prstGeom>
          <a:noFill/>
        </p:spPr>
        <p:txBody>
          <a:bodyPr wrap="square" numCol="1" rtlCol="0">
            <a:spAutoFit/>
          </a:bodyPr>
          <a:lstStyle/>
          <a:p>
            <a:r>
              <a:rPr lang="en-US" sz="1600" b="1" dirty="0"/>
              <a:t>Environments</a:t>
            </a:r>
          </a:p>
          <a:p>
            <a:endParaRPr lang="en-US" sz="1600" dirty="0"/>
          </a:p>
          <a:p>
            <a:r>
              <a:rPr lang="en-US" sz="1600" dirty="0"/>
              <a:t>Environments constitute the actual platform-as-a-service offering of SAP BTP that allows for the development and administration of business applications. Environments are anchored in SAP BTP on subaccount level.</a:t>
            </a:r>
          </a:p>
          <a:p>
            <a:r>
              <a:rPr lang="en-US" sz="1600" dirty="0"/>
              <a:t>SAP BTP offers three environments: ABAP, Cloud Foundry and </a:t>
            </a:r>
            <a:r>
              <a:rPr lang="en-US" sz="1600" dirty="0" err="1"/>
              <a:t>Kyma</a:t>
            </a:r>
            <a:r>
              <a:rPr lang="en-US" sz="1600" dirty="0"/>
              <a:t>. Some existing customers still have Neo, but this is no longer offered.</a:t>
            </a:r>
          </a:p>
          <a:p>
            <a:endParaRPr lang="en-US" sz="1600" dirty="0"/>
          </a:p>
          <a:p>
            <a:r>
              <a:rPr lang="en-US" sz="1600" b="1" dirty="0"/>
              <a:t>Subscription based services</a:t>
            </a:r>
          </a:p>
          <a:p>
            <a:r>
              <a:rPr lang="en-US" sz="1600" dirty="0"/>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r>
              <a:rPr lang="en-US" sz="1600" dirty="0"/>
              <a:t>Examples include Launchpad, SAP Business Application Studio, Cloud Integration, Process Automation…</a:t>
            </a:r>
          </a:p>
          <a:p>
            <a:endParaRPr lang="en-US" sz="1600" dirty="0"/>
          </a:p>
          <a:p>
            <a:r>
              <a:rPr lang="en-US" sz="1600" b="1" dirty="0"/>
              <a:t>Instance based services</a:t>
            </a:r>
          </a:p>
          <a:p>
            <a:endParaRPr lang="en-US" sz="1600" dirty="0"/>
          </a:p>
          <a:p>
            <a:r>
              <a:rPr lang="en-US" sz="1600" dirty="0"/>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t>Kyma</a:t>
            </a:r>
            <a:r>
              <a:rPr lang="en-US" sz="1600" dirty="0"/>
              <a:t>, instances are created inside a namespace.</a:t>
            </a:r>
            <a:endParaRPr lang="en-IN" altLang="en-IN" sz="1600" dirty="0"/>
          </a:p>
        </p:txBody>
      </p:sp>
    </p:spTree>
    <p:extLst>
      <p:ext uri="{BB962C8B-B14F-4D97-AF65-F5344CB8AC3E}">
        <p14:creationId xmlns:p14="http://schemas.microsoft.com/office/powerpoint/2010/main" val="76725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numCol="1"/>
          <a:lstStyle/>
          <a:p>
            <a:r>
              <a:rPr lang="en-US" sz="3200" b="1" i="0" dirty="0">
                <a:solidFill>
                  <a:srgbClr val="000000"/>
                </a:solidFill>
                <a:effectLst/>
                <a:latin typeface="Arial Black" panose="020B0A04020102020204" pitchFamily="34" charset="0"/>
              </a:rPr>
              <a:t>BTP Account Administration</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grpSp>
        <p:nvGrpSpPr>
          <p:cNvPr id="2" name="Group 1">
            <a:extLst>
              <a:ext uri="{FF2B5EF4-FFF2-40B4-BE49-F238E27FC236}">
                <a16:creationId xmlns:a16="http://schemas.microsoft.com/office/drawing/2014/main" id="{9ECEA847-C6D8-2A5D-729E-132C81AD1FA0}"/>
              </a:ext>
            </a:extLst>
          </p:cNvPr>
          <p:cNvGrpSpPr/>
          <p:nvPr/>
        </p:nvGrpSpPr>
        <p:grpSpPr>
          <a:xfrm>
            <a:off x="539338" y="1407887"/>
            <a:ext cx="11113323" cy="3800102"/>
            <a:chOff x="461819" y="1891887"/>
            <a:chExt cx="11420761" cy="3243529"/>
          </a:xfrm>
        </p:grpSpPr>
        <p:sp>
          <p:nvSpPr>
            <p:cNvPr id="3" name="Rectangle 2">
              <a:extLst>
                <a:ext uri="{FF2B5EF4-FFF2-40B4-BE49-F238E27FC236}">
                  <a16:creationId xmlns:a16="http://schemas.microsoft.com/office/drawing/2014/main" id="{C07002C8-960B-1B19-0788-5ECF564958B3}"/>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800" b="1" dirty="0"/>
                <a:t>Global Account</a:t>
              </a:r>
            </a:p>
            <a:p>
              <a:pPr algn="ctr"/>
              <a:r>
                <a:rPr lang="en-US" sz="1800" b="1" dirty="0"/>
                <a:t>(Representation of customer for billing purpose)</a:t>
              </a:r>
            </a:p>
          </p:txBody>
        </p:sp>
        <p:sp>
          <p:nvSpPr>
            <p:cNvPr id="4" name="Rectangle 3">
              <a:extLst>
                <a:ext uri="{FF2B5EF4-FFF2-40B4-BE49-F238E27FC236}">
                  <a16:creationId xmlns:a16="http://schemas.microsoft.com/office/drawing/2014/main" id="{341A444A-C30B-3DD4-C990-053D253DBB3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800" b="1" dirty="0"/>
                <a:t>Sub Account</a:t>
              </a:r>
            </a:p>
            <a:p>
              <a:pPr algn="ctr"/>
              <a:r>
                <a:rPr lang="en-US" sz="1800" b="1" dirty="0"/>
                <a:t>(per region)</a:t>
              </a:r>
            </a:p>
            <a:p>
              <a:pPr algn="ctr"/>
              <a:r>
                <a:rPr lang="en-US" sz="1800" b="1" dirty="0"/>
                <a:t>Specialized service offerings</a:t>
              </a:r>
            </a:p>
            <a:p>
              <a:pPr algn="ctr"/>
              <a:r>
                <a:rPr lang="en-US" sz="1800" b="1" dirty="0"/>
                <a:t>Represents LoB</a:t>
              </a:r>
            </a:p>
          </p:txBody>
        </p:sp>
        <p:cxnSp>
          <p:nvCxnSpPr>
            <p:cNvPr id="5" name="Connector: Elbow 4">
              <a:extLst>
                <a:ext uri="{FF2B5EF4-FFF2-40B4-BE49-F238E27FC236}">
                  <a16:creationId xmlns:a16="http://schemas.microsoft.com/office/drawing/2014/main" id="{8A08B5E0-CBA3-78B4-4BB6-479CCA253595}"/>
                </a:ext>
              </a:extLst>
            </p:cNvPr>
            <p:cNvCxnSpPr>
              <a:stCxn id="3" idx="3"/>
              <a:endCxn id="4"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37C5459-2619-3B56-9C88-5BB6C73E1065}"/>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800" b="1" dirty="0"/>
                <a:t>Space</a:t>
              </a:r>
            </a:p>
          </p:txBody>
        </p:sp>
        <p:cxnSp>
          <p:nvCxnSpPr>
            <p:cNvPr id="8" name="Connector: Elbow 7">
              <a:extLst>
                <a:ext uri="{FF2B5EF4-FFF2-40B4-BE49-F238E27FC236}">
                  <a16:creationId xmlns:a16="http://schemas.microsoft.com/office/drawing/2014/main" id="{4E3BED9D-5B64-A35E-8FC5-1B4BFD17C553}"/>
                </a:ext>
              </a:extLst>
            </p:cNvPr>
            <p:cNvCxnSpPr>
              <a:stCxn id="4" idx="3"/>
              <a:endCxn id="7"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07D257-E2FE-797B-F7CD-BB9419BC36F6}"/>
                </a:ext>
              </a:extLst>
            </p:cNvPr>
            <p:cNvSpPr txBox="1"/>
            <p:nvPr/>
          </p:nvSpPr>
          <p:spPr>
            <a:xfrm>
              <a:off x="2946401" y="3113762"/>
              <a:ext cx="1547046" cy="315239"/>
            </a:xfrm>
            <a:prstGeom prst="rect">
              <a:avLst/>
            </a:prstGeom>
            <a:noFill/>
          </p:spPr>
          <p:txBody>
            <a:bodyPr wrap="square" numCol="1" rtlCol="0" anchor="ctr">
              <a:spAutoFit/>
            </a:bodyPr>
            <a:lstStyle/>
            <a:p>
              <a:r>
                <a:rPr lang="en-US" sz="1800" b="1" dirty="0"/>
                <a:t>1            *</a:t>
              </a:r>
            </a:p>
          </p:txBody>
        </p:sp>
        <p:sp>
          <p:nvSpPr>
            <p:cNvPr id="10" name="TextBox 9">
              <a:extLst>
                <a:ext uri="{FF2B5EF4-FFF2-40B4-BE49-F238E27FC236}">
                  <a16:creationId xmlns:a16="http://schemas.microsoft.com/office/drawing/2014/main" id="{05DEC78E-AC3D-6E46-3059-03A728CF9CEC}"/>
                </a:ext>
              </a:extLst>
            </p:cNvPr>
            <p:cNvSpPr txBox="1"/>
            <p:nvPr/>
          </p:nvSpPr>
          <p:spPr>
            <a:xfrm>
              <a:off x="6733869" y="3109994"/>
              <a:ext cx="1354172" cy="315239"/>
            </a:xfrm>
            <a:prstGeom prst="rect">
              <a:avLst/>
            </a:prstGeom>
            <a:noFill/>
          </p:spPr>
          <p:txBody>
            <a:bodyPr wrap="square" numCol="1" rtlCol="0">
              <a:spAutoFit/>
            </a:bodyPr>
            <a:lstStyle/>
            <a:p>
              <a:r>
                <a:rPr lang="en-US" sz="1800" b="1" dirty="0"/>
                <a:t>1            *</a:t>
              </a:r>
            </a:p>
          </p:txBody>
        </p:sp>
        <p:sp>
          <p:nvSpPr>
            <p:cNvPr id="12" name="Rectangle 11">
              <a:extLst>
                <a:ext uri="{FF2B5EF4-FFF2-40B4-BE49-F238E27FC236}">
                  <a16:creationId xmlns:a16="http://schemas.microsoft.com/office/drawing/2014/main" id="{644E67E9-5B89-0082-BFA7-0D1E20789B82}"/>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800" b="1" dirty="0"/>
                <a:t>Apps</a:t>
              </a:r>
            </a:p>
          </p:txBody>
        </p:sp>
        <p:cxnSp>
          <p:nvCxnSpPr>
            <p:cNvPr id="13" name="Connector: Elbow 12">
              <a:extLst>
                <a:ext uri="{FF2B5EF4-FFF2-40B4-BE49-F238E27FC236}">
                  <a16:creationId xmlns:a16="http://schemas.microsoft.com/office/drawing/2014/main" id="{EEA70105-9BF7-3422-5931-8A4411E9D978}"/>
                </a:ext>
              </a:extLst>
            </p:cNvPr>
            <p:cNvCxnSpPr>
              <a:stCxn id="7" idx="2"/>
              <a:endCxn id="12"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CA9B8C3-CFEF-F0B5-90C3-5DE7ACBBF53E}"/>
                </a:ext>
              </a:extLst>
            </p:cNvPr>
            <p:cNvSpPr txBox="1"/>
            <p:nvPr/>
          </p:nvSpPr>
          <p:spPr>
            <a:xfrm>
              <a:off x="9162473" y="3708756"/>
              <a:ext cx="2262909" cy="788097"/>
            </a:xfrm>
            <a:prstGeom prst="rect">
              <a:avLst/>
            </a:prstGeom>
            <a:noFill/>
          </p:spPr>
          <p:txBody>
            <a:bodyPr wrap="square" numCol="1" rtlCol="0">
              <a:spAutoFit/>
            </a:bodyPr>
            <a:lstStyle/>
            <a:p>
              <a:r>
                <a:rPr lang="en-US" sz="1800" b="1" dirty="0"/>
                <a:t>1            </a:t>
              </a:r>
            </a:p>
            <a:p>
              <a:endParaRPr lang="en-US" sz="1800" b="1" dirty="0"/>
            </a:p>
            <a:p>
              <a:r>
                <a:rPr lang="en-US" sz="1800" b="1" dirty="0"/>
                <a:t>	     *</a:t>
              </a:r>
            </a:p>
          </p:txBody>
        </p:sp>
        <p:sp>
          <p:nvSpPr>
            <p:cNvPr id="16" name="Oval 15">
              <a:extLst>
                <a:ext uri="{FF2B5EF4-FFF2-40B4-BE49-F238E27FC236}">
                  <a16:creationId xmlns:a16="http://schemas.microsoft.com/office/drawing/2014/main" id="{2900C4A0-4F49-2E7A-BAF5-E98ABF9A6CDC}"/>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800" b="1" dirty="0"/>
                <a:t>Backing Services</a:t>
              </a:r>
            </a:p>
          </p:txBody>
        </p:sp>
        <p:sp>
          <p:nvSpPr>
            <p:cNvPr id="17" name="Oval 16">
              <a:extLst>
                <a:ext uri="{FF2B5EF4-FFF2-40B4-BE49-F238E27FC236}">
                  <a16:creationId xmlns:a16="http://schemas.microsoft.com/office/drawing/2014/main" id="{64038464-94BA-C618-AF4D-CB3A778CD009}"/>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800" b="1" dirty="0"/>
                <a:t>Space quotas</a:t>
              </a:r>
            </a:p>
          </p:txBody>
        </p:sp>
      </p:grpSp>
    </p:spTree>
    <p:extLst>
      <p:ext uri="{BB962C8B-B14F-4D97-AF65-F5344CB8AC3E}">
        <p14:creationId xmlns:p14="http://schemas.microsoft.com/office/powerpoint/2010/main" val="306602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numCol="1"/>
          <a:lstStyle/>
          <a:p>
            <a:r>
              <a:rPr lang="en-US" sz="3600" b="1" i="0" dirty="0">
                <a:solidFill>
                  <a:srgbClr val="000000"/>
                </a:solidFill>
                <a:effectLst/>
                <a:latin typeface="Arial Black" panose="020B0A04020102020204" pitchFamily="34" charset="0"/>
              </a:rPr>
              <a:t>Customer’s eye view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numCol="1" rtlCol="0">
            <a:spAutoFit/>
          </a:bodyPr>
          <a:lstStyle/>
          <a:p>
            <a:r>
              <a:rPr lang="en-IN" altLang="en-IN" sz="1800" dirty="0"/>
              <a:t>Content</a:t>
            </a:r>
          </a:p>
        </p:txBody>
      </p:sp>
      <p:pic>
        <p:nvPicPr>
          <p:cNvPr id="2" name="Picture 2" descr="Cloud Foundry [Part 1] - Orgs, Spaces, Buildpacks, and Services">
            <a:extLst>
              <a:ext uri="{FF2B5EF4-FFF2-40B4-BE49-F238E27FC236}">
                <a16:creationId xmlns:a16="http://schemas.microsoft.com/office/drawing/2014/main" id="{14FC4A88-4F7E-C432-B6B5-FA31F8132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11218" y="1256614"/>
            <a:ext cx="8169563" cy="511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96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numCol="1"/>
          <a:lstStyle/>
          <a:p>
            <a:r>
              <a:rPr lang="en-US" sz="3600" b="1" i="0" dirty="0">
                <a:solidFill>
                  <a:srgbClr val="000000"/>
                </a:solidFill>
                <a:effectLst/>
                <a:latin typeface="Arial Black" panose="020B0A04020102020204" pitchFamily="34" charset="0"/>
              </a:rPr>
              <a:t>FAQ’s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numCol="1" rtlCol="0">
            <a:spAutoFit/>
          </a:bodyPr>
          <a:lstStyle/>
          <a:p>
            <a:r>
              <a:rPr lang="en-IN" altLang="en-IN" sz="1800" dirty="0"/>
              <a:t>Create your free BTP Account</a:t>
            </a:r>
          </a:p>
          <a:p>
            <a:r>
              <a:rPr lang="en-IN" altLang="en-IN" sz="1800" dirty="0">
                <a:hlinkClick r:id="rId4"/>
              </a:rPr>
              <a:t>https://account.hanatrial.ondemand.com/trial/#/home/trial</a:t>
            </a:r>
            <a:endParaRPr lang="en-IN" altLang="en-IN" sz="1800" dirty="0"/>
          </a:p>
          <a:p>
            <a:endParaRPr lang="en-IN" altLang="en-IN" sz="1800" dirty="0"/>
          </a:p>
        </p:txBody>
      </p:sp>
      <p:pic>
        <p:nvPicPr>
          <p:cNvPr id="3" name="Picture 2">
            <a:extLst>
              <a:ext uri="{FF2B5EF4-FFF2-40B4-BE49-F238E27FC236}">
                <a16:creationId xmlns:a16="http://schemas.microsoft.com/office/drawing/2014/main" id="{2B48CA99-B7F6-14CB-D766-EC61DF130EB1}"/>
              </a:ext>
            </a:extLst>
          </p:cNvPr>
          <p:cNvPicPr>
            <a:picLocks noChangeAspect="1"/>
          </p:cNvPicPr>
          <p:nvPr/>
        </p:nvPicPr>
        <p:blipFill>
          <a:blip r:embed="rId5"/>
          <a:stretch>
            <a:fillRect/>
          </a:stretch>
        </p:blipFill>
        <p:spPr>
          <a:xfrm>
            <a:off x="333772" y="1736176"/>
            <a:ext cx="8902725" cy="4509353"/>
          </a:xfrm>
          <a:prstGeom prst="rect">
            <a:avLst/>
          </a:prstGeom>
        </p:spPr>
      </p:pic>
    </p:spTree>
    <p:extLst>
      <p:ext uri="{BB962C8B-B14F-4D97-AF65-F5344CB8AC3E}">
        <p14:creationId xmlns:p14="http://schemas.microsoft.com/office/powerpoint/2010/main" val="4268262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numCol="1"/>
          <a:lstStyle/>
          <a:p>
            <a:r>
              <a:rPr lang="en-US" sz="2800" dirty="0"/>
              <a:t>SAP CPI Advantage</a:t>
            </a:r>
            <a:endParaRPr lang="en-IN" altLang="en-IN" sz="3600"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661993"/>
          </a:xfrm>
          <a:prstGeom prst="rect">
            <a:avLst/>
          </a:prstGeom>
          <a:noFill/>
        </p:spPr>
        <p:txBody>
          <a:bodyPr wrap="square" numCol="1" rtlCol="0">
            <a:spAutoFit/>
          </a:bodyPr>
          <a:lstStyle/>
          <a:p>
            <a:pPr marL="285750" indent="-285750" algn="l">
              <a:buFont typeface="Arial" panose="020B0604020202020204" pitchFamily="34" charset="0"/>
              <a:buChar char="•"/>
            </a:pPr>
            <a:r>
              <a:rPr lang="en-US" sz="1400" dirty="0"/>
              <a:t>No maintenance</a:t>
            </a:r>
          </a:p>
          <a:p>
            <a:pPr marL="285750" indent="-285750" algn="l">
              <a:buFont typeface="Arial" panose="020B0604020202020204" pitchFamily="34" charset="0"/>
              <a:buChar char="•"/>
            </a:pPr>
            <a:r>
              <a:rPr lang="en-US" sz="1400" dirty="0"/>
              <a:t>Less implementation time</a:t>
            </a:r>
          </a:p>
          <a:p>
            <a:pPr marL="285750" indent="-285750" algn="l">
              <a:buFont typeface="Arial" panose="020B0604020202020204" pitchFamily="34" charset="0"/>
              <a:buChar char="•"/>
            </a:pPr>
            <a:r>
              <a:rPr lang="en-US" sz="1400" dirty="0"/>
              <a:t>Rolling software updates</a:t>
            </a:r>
          </a:p>
          <a:p>
            <a:pPr marL="285750" indent="-285750" algn="l">
              <a:buFont typeface="Arial" panose="020B0604020202020204" pitchFamily="34" charset="0"/>
              <a:buChar char="•"/>
            </a:pPr>
            <a:r>
              <a:rPr lang="en-US" sz="1400" dirty="0"/>
              <a:t>Tenant Isolation </a:t>
            </a:r>
          </a:p>
          <a:p>
            <a:pPr marL="285750" indent="-285750" algn="l">
              <a:buFont typeface="Arial" panose="020B0604020202020204" pitchFamily="34" charset="0"/>
              <a:buChar char="•"/>
            </a:pPr>
            <a:r>
              <a:rPr lang="en-US" sz="1400" dirty="0"/>
              <a:t>Light weight nature of CPI may be used in future for mobile based communication</a:t>
            </a:r>
          </a:p>
          <a:p>
            <a:pPr marL="285750" indent="-285750" algn="l">
              <a:buFont typeface="Arial" panose="020B0604020202020204" pitchFamily="34" charset="0"/>
              <a:buChar char="•"/>
            </a:pPr>
            <a:r>
              <a:rPr lang="en-US" sz="1400" dirty="0"/>
              <a:t>Migration from SAP PI to SAP CPI</a:t>
            </a:r>
          </a:p>
          <a:p>
            <a:endParaRPr lang="en-IN" altLang="en-IN" sz="1800" dirty="0"/>
          </a:p>
        </p:txBody>
      </p:sp>
    </p:spTree>
    <p:extLst>
      <p:ext uri="{BB962C8B-B14F-4D97-AF65-F5344CB8AC3E}">
        <p14:creationId xmlns:p14="http://schemas.microsoft.com/office/powerpoint/2010/main" val="688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numCol="1"/>
          <a:lstStyle/>
          <a:p>
            <a:r>
              <a:rPr lang="en-US" sz="2800" dirty="0"/>
              <a:t>SAP CPI vs PI</a:t>
            </a:r>
            <a:endParaRPr lang="en-IN" altLang="en-IN" sz="3600"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123658"/>
          </a:xfrm>
          <a:prstGeom prst="rect">
            <a:avLst/>
          </a:prstGeom>
          <a:noFill/>
        </p:spPr>
        <p:txBody>
          <a:bodyPr wrap="square" numCol="1" rtlCol="0">
            <a:spAutoFit/>
          </a:bodyPr>
          <a:lstStyle/>
          <a:p>
            <a:pPr marL="285750" indent="-285750" algn="l">
              <a:buFont typeface="Arial" panose="020B0604020202020204" pitchFamily="34" charset="0"/>
              <a:buChar char="•"/>
            </a:pPr>
            <a:r>
              <a:rPr lang="en-US" sz="1100" dirty="0"/>
              <a:t>Cost</a:t>
            </a:r>
          </a:p>
          <a:p>
            <a:pPr marL="285750" indent="-285750" algn="l">
              <a:buFont typeface="Arial" panose="020B0604020202020204" pitchFamily="34" charset="0"/>
              <a:buChar char="•"/>
            </a:pPr>
            <a:r>
              <a:rPr lang="en-US" sz="1100" dirty="0"/>
              <a:t>Availability </a:t>
            </a:r>
          </a:p>
          <a:p>
            <a:pPr marL="285750" indent="-285750" algn="l">
              <a:buFont typeface="Arial" panose="020B0604020202020204" pitchFamily="34" charset="0"/>
              <a:buChar char="•"/>
            </a:pPr>
            <a:r>
              <a:rPr lang="en-US" sz="1100" dirty="0"/>
              <a:t>Prepackage</a:t>
            </a:r>
          </a:p>
          <a:p>
            <a:pPr marL="285750" indent="-285750" algn="l">
              <a:buFont typeface="Arial" panose="020B0604020202020204" pitchFamily="34" charset="0"/>
              <a:buChar char="•"/>
            </a:pPr>
            <a:r>
              <a:rPr lang="en-US" sz="1100" dirty="0"/>
              <a:t>Support</a:t>
            </a:r>
          </a:p>
          <a:p>
            <a:pPr marL="285750" indent="-285750" algn="l">
              <a:buFont typeface="Arial" panose="020B0604020202020204" pitchFamily="34" charset="0"/>
              <a:buChar char="•"/>
            </a:pPr>
            <a:r>
              <a:rPr lang="en-US" sz="1100" dirty="0"/>
              <a:t>Latest innovation</a:t>
            </a:r>
          </a:p>
          <a:p>
            <a:pPr marL="285750" indent="-285750" algn="l">
              <a:buFont typeface="Arial" panose="020B0604020202020204" pitchFamily="34" charset="0"/>
              <a:buChar char="•"/>
            </a:pPr>
            <a:r>
              <a:rPr lang="en-US" sz="1100" dirty="0"/>
              <a:t>System setup</a:t>
            </a:r>
          </a:p>
          <a:p>
            <a:pPr marL="285750" indent="-285750" algn="l">
              <a:buFont typeface="Arial" panose="020B0604020202020204" pitchFamily="34" charset="0"/>
              <a:buChar char="•"/>
            </a:pPr>
            <a:r>
              <a:rPr lang="en-US" sz="1100" dirty="0"/>
              <a:t>System Support</a:t>
            </a:r>
          </a:p>
          <a:p>
            <a:pPr marL="285750" indent="-285750" algn="l">
              <a:buFont typeface="Arial" panose="020B0604020202020204" pitchFamily="34" charset="0"/>
              <a:buChar char="•"/>
            </a:pPr>
            <a:r>
              <a:rPr lang="en-US" sz="1100" dirty="0"/>
              <a:t>Latest updates</a:t>
            </a:r>
          </a:p>
          <a:p>
            <a:pPr marL="285750" indent="-285750" algn="l">
              <a:buFont typeface="Arial" panose="020B0604020202020204" pitchFamily="34" charset="0"/>
              <a:buChar char="•"/>
            </a:pPr>
            <a:r>
              <a:rPr lang="en-US" sz="1100" dirty="0"/>
              <a:t>Monitoring</a:t>
            </a:r>
          </a:p>
          <a:p>
            <a:pPr marL="285750" indent="-285750" algn="l">
              <a:buFont typeface="Arial" panose="020B0604020202020204" pitchFamily="34" charset="0"/>
              <a:buChar char="•"/>
            </a:pPr>
            <a:r>
              <a:rPr lang="en-US" sz="1100" dirty="0"/>
              <a:t>Data storage</a:t>
            </a:r>
          </a:p>
          <a:p>
            <a:pPr marL="285750" indent="-285750" algn="l">
              <a:buFont typeface="Arial" panose="020B0604020202020204" pitchFamily="34" charset="0"/>
              <a:buChar char="•"/>
            </a:pPr>
            <a:r>
              <a:rPr lang="en-US" sz="1100" dirty="0"/>
              <a:t>Adapters</a:t>
            </a:r>
          </a:p>
          <a:p>
            <a:pPr marL="285750" indent="-285750" algn="l">
              <a:buFont typeface="Arial" panose="020B0604020202020204" pitchFamily="34" charset="0"/>
              <a:buChar char="•"/>
            </a:pPr>
            <a:r>
              <a:rPr lang="en-US" sz="1100" dirty="0"/>
              <a:t>connectivity</a:t>
            </a:r>
          </a:p>
        </p:txBody>
      </p:sp>
    </p:spTree>
    <p:extLst>
      <p:ext uri="{BB962C8B-B14F-4D97-AF65-F5344CB8AC3E}">
        <p14:creationId xmlns:p14="http://schemas.microsoft.com/office/powerpoint/2010/main" val="35276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numCol="1"/>
          <a:lstStyle/>
          <a:p>
            <a:r>
              <a:rPr lang="en-US" sz="3600" b="1" i="0" dirty="0">
                <a:solidFill>
                  <a:srgbClr val="000000"/>
                </a:solidFill>
                <a:effectLst/>
                <a:latin typeface="Arial Black" panose="020B0A04020102020204" pitchFamily="34" charset="0"/>
              </a:rPr>
              <a:t>Introduction to SAP BTP</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862322"/>
          </a:xfrm>
          <a:prstGeom prst="rect">
            <a:avLst/>
          </a:prstGeom>
          <a:noFill/>
        </p:spPr>
        <p:txBody>
          <a:bodyPr wrap="square" numCol="1" rtlCol="0">
            <a:spAutoFit/>
          </a:bodyPr>
          <a:lstStyle/>
          <a:p>
            <a:pPr marL="285750" indent="-285750">
              <a:buFontTx/>
              <a:buChar char="-"/>
            </a:pPr>
            <a:r>
              <a:rPr lang="en-IN" altLang="en-IN" sz="1800" dirty="0"/>
              <a:t>On premise v/s Cloud offerings</a:t>
            </a:r>
          </a:p>
          <a:p>
            <a:pPr marL="285750" indent="-285750">
              <a:buFontTx/>
              <a:buChar char="-"/>
            </a:pPr>
            <a:r>
              <a:rPr lang="en-IN" altLang="en-IN" sz="1800" dirty="0"/>
              <a:t>Integration </a:t>
            </a:r>
          </a:p>
          <a:p>
            <a:pPr marL="285750" indent="-285750">
              <a:buFontTx/>
              <a:buChar char="-"/>
            </a:pPr>
            <a:r>
              <a:rPr lang="en-IN" altLang="en-IN" sz="1800" dirty="0"/>
              <a:t>What cloud offers</a:t>
            </a:r>
          </a:p>
          <a:p>
            <a:pPr marL="285750" indent="-285750">
              <a:buFontTx/>
              <a:buChar char="-"/>
            </a:pPr>
            <a:r>
              <a:rPr lang="en-IN" altLang="en-IN" sz="1800" dirty="0"/>
              <a:t>What is SAP BTP?</a:t>
            </a:r>
          </a:p>
          <a:p>
            <a:pPr marL="285750" indent="-285750">
              <a:buFontTx/>
              <a:buChar char="-"/>
            </a:pPr>
            <a:r>
              <a:rPr lang="en-IN" altLang="en-IN" sz="1800" dirty="0"/>
              <a:t>What BTP offers broadly – Environment, Subscriptions and Instances</a:t>
            </a:r>
          </a:p>
          <a:p>
            <a:pPr marL="285750" indent="-285750">
              <a:buFontTx/>
              <a:buChar char="-"/>
            </a:pPr>
            <a:r>
              <a:rPr lang="en-IN" altLang="en-IN" sz="1800" dirty="0"/>
              <a:t>BTP Service Catalogs</a:t>
            </a:r>
          </a:p>
          <a:p>
            <a:pPr marL="285750" indent="-285750">
              <a:buFontTx/>
              <a:buChar char="-"/>
            </a:pPr>
            <a:r>
              <a:rPr lang="en-IN" altLang="en-IN" sz="1800" dirty="0"/>
              <a:t>BTP setup</a:t>
            </a:r>
          </a:p>
        </p:txBody>
      </p:sp>
    </p:spTree>
    <p:extLst>
      <p:ext uri="{BB962C8B-B14F-4D97-AF65-F5344CB8AC3E}">
        <p14:creationId xmlns:p14="http://schemas.microsoft.com/office/powerpoint/2010/main" val="3425734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AA58-3360-47B6-A916-F6A9894444A2}"/>
              </a:ext>
            </a:extLst>
          </p:cNvPr>
          <p:cNvSpPr>
            <a:spLocks noGrp="1"/>
          </p:cNvSpPr>
          <p:nvPr>
            <p:ph type="title"/>
          </p:nvPr>
        </p:nvSpPr>
        <p:spPr/>
        <p:txBody>
          <a:bodyPr numCol="1"/>
          <a:lstStyle/>
          <a:p>
            <a:endParaRPr lang="en-IN" altLang="en-IN" dirty="0"/>
          </a:p>
        </p:txBody>
      </p:sp>
      <p:sp>
        <p:nvSpPr>
          <p:cNvPr id="3" name="Footer Placeholder 2">
            <a:extLst>
              <a:ext uri="{FF2B5EF4-FFF2-40B4-BE49-F238E27FC236}">
                <a16:creationId xmlns:a16="http://schemas.microsoft.com/office/drawing/2014/main" id="{1460F559-5BC2-4110-BDA2-76D2AFCA1E04}"/>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D7405BFA-113D-48C6-A84F-008E65E83D16}"/>
              </a:ext>
            </a:extLst>
          </p:cNvPr>
          <p:cNvSpPr txBox="1"/>
          <p:nvPr/>
        </p:nvSpPr>
        <p:spPr>
          <a:xfrm>
            <a:off x="3048000" y="3200795"/>
            <a:ext cx="6096000" cy="1569660"/>
          </a:xfrm>
          <a:prstGeom prst="rect">
            <a:avLst/>
          </a:prstGeom>
          <a:noFill/>
        </p:spPr>
        <p:txBody>
          <a:bodyPr wrap="square" numCol="1">
            <a:spAutoFit/>
          </a:bodyPr>
          <a:lstStyle/>
          <a:p>
            <a:r>
              <a:rPr lang="en-IN" altLang="en-IN" dirty="0"/>
              <a:t>Integration Suit</a:t>
            </a:r>
          </a:p>
          <a:p>
            <a:r>
              <a:rPr lang="en-IN" altLang="en-IN" dirty="0"/>
              <a:t>Difference between Integration Suit and SAP CI</a:t>
            </a:r>
          </a:p>
          <a:p>
            <a:endParaRPr lang="en-IN" altLang="en-IN" dirty="0"/>
          </a:p>
        </p:txBody>
      </p:sp>
    </p:spTree>
    <p:extLst>
      <p:ext uri="{BB962C8B-B14F-4D97-AF65-F5344CB8AC3E}">
        <p14:creationId xmlns:p14="http://schemas.microsoft.com/office/powerpoint/2010/main" val="272354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endParaRPr/>
          </a:p>
        </p:txBody>
      </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p:txBody>
          <a:bodyPr numCol="1"/>
          <a:lstStyle>
            <a:lvl1pPr>
              <a:defRPr sz="1200" b="0" spc="600" baseline="0">
                <a:solidFill>
                  <a:schemeClr val="bg1"/>
                </a:solidFill>
              </a:defRPr>
            </a:lvl1pPr>
          </a:lstStyle>
          <a:p>
            <a:r>
              <a:rPr lang="en-US"/>
              <a:t>www.anubhavtrainings.com</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A141-C21F-4CB4-95F2-824C7F02CF02}"/>
              </a:ext>
            </a:extLst>
          </p:cNvPr>
          <p:cNvSpPr>
            <a:spLocks noGrp="1"/>
          </p:cNvSpPr>
          <p:nvPr>
            <p:ph type="title"/>
          </p:nvPr>
        </p:nvSpPr>
        <p:spPr/>
        <p:txBody>
          <a:bodyPr numCol="1"/>
          <a:lstStyle/>
          <a:p>
            <a:r>
              <a:rPr lang="en-IN" altLang="en-IN" dirty="0"/>
              <a:t>Integration Suit</a:t>
            </a:r>
          </a:p>
        </p:txBody>
      </p:sp>
      <p:sp>
        <p:nvSpPr>
          <p:cNvPr id="3" name="Footer Placeholder 2">
            <a:extLst>
              <a:ext uri="{FF2B5EF4-FFF2-40B4-BE49-F238E27FC236}">
                <a16:creationId xmlns:a16="http://schemas.microsoft.com/office/drawing/2014/main" id="{11256AD7-EBE5-4849-AD42-2EAE929A120C}"/>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40F19CA1-102D-47FA-AC68-13F5A94A1133}"/>
              </a:ext>
            </a:extLst>
          </p:cNvPr>
          <p:cNvSpPr txBox="1"/>
          <p:nvPr/>
        </p:nvSpPr>
        <p:spPr>
          <a:xfrm>
            <a:off x="616313" y="1905506"/>
            <a:ext cx="8230988" cy="3046988"/>
          </a:xfrm>
          <a:prstGeom prst="rect">
            <a:avLst/>
          </a:prstGeom>
          <a:noFill/>
        </p:spPr>
        <p:txBody>
          <a:bodyPr wrap="square" numCol="1">
            <a:spAutoFit/>
          </a:bodyPr>
          <a:lstStyle/>
          <a:p>
            <a:r>
              <a:rPr lang="en-US" b="0" i="0" dirty="0">
                <a:solidFill>
                  <a:srgbClr val="333333"/>
                </a:solidFill>
                <a:effectLst/>
                <a:latin typeface="72"/>
              </a:rPr>
              <a:t>SAP Integration Suite connects and contextualizes processes and data while enabling new content-rich applications to be assembled faster with less dependence on IT. Pre-built integration packs along with existing investments can be composed to deliver new outcomes with less involvement by integration experts</a:t>
            </a:r>
          </a:p>
          <a:p>
            <a:endParaRPr lang="en-US" b="0" i="0" dirty="0">
              <a:solidFill>
                <a:srgbClr val="333333"/>
              </a:solidFill>
              <a:effectLst/>
              <a:latin typeface="72"/>
            </a:endParaRPr>
          </a:p>
          <a:p>
            <a:r>
              <a:rPr lang="en-US" b="0" i="0" dirty="0">
                <a:solidFill>
                  <a:srgbClr val="333333"/>
                </a:solidFill>
                <a:effectLst/>
                <a:latin typeface="72"/>
              </a:rPr>
              <a:t>This service runs in the SAP BTP, Cloud Foundry environment.</a:t>
            </a:r>
            <a:endParaRPr lang="en-IN" altLang="en-IN" dirty="0"/>
          </a:p>
        </p:txBody>
      </p:sp>
    </p:spTree>
    <p:extLst>
      <p:ext uri="{BB962C8B-B14F-4D97-AF65-F5344CB8AC3E}">
        <p14:creationId xmlns:p14="http://schemas.microsoft.com/office/powerpoint/2010/main" val="1595816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BA54-0291-4D35-941F-E4C9CE275C9A}"/>
              </a:ext>
            </a:extLst>
          </p:cNvPr>
          <p:cNvSpPr>
            <a:spLocks noGrp="1"/>
          </p:cNvSpPr>
          <p:nvPr>
            <p:ph type="title"/>
          </p:nvPr>
        </p:nvSpPr>
        <p:spPr/>
        <p:txBody>
          <a:bodyPr numCol="1"/>
          <a:lstStyle/>
          <a:p>
            <a:r>
              <a:rPr lang="en-IN" altLang="en-IN" dirty="0"/>
              <a:t>Integration Suit</a:t>
            </a:r>
          </a:p>
        </p:txBody>
      </p:sp>
      <p:sp>
        <p:nvSpPr>
          <p:cNvPr id="3" name="Footer Placeholder 2">
            <a:extLst>
              <a:ext uri="{FF2B5EF4-FFF2-40B4-BE49-F238E27FC236}">
                <a16:creationId xmlns:a16="http://schemas.microsoft.com/office/drawing/2014/main" id="{3E118403-5DAB-486B-A4DB-AB76C12157D9}"/>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F3CB61A5-463D-49E2-B283-6B35AA8F2389}"/>
              </a:ext>
            </a:extLst>
          </p:cNvPr>
          <p:cNvSpPr txBox="1"/>
          <p:nvPr/>
        </p:nvSpPr>
        <p:spPr>
          <a:xfrm>
            <a:off x="609441" y="2090172"/>
            <a:ext cx="7222876" cy="2677656"/>
          </a:xfrm>
          <a:prstGeom prst="rect">
            <a:avLst/>
          </a:prstGeom>
          <a:noFill/>
        </p:spPr>
        <p:txBody>
          <a:bodyPr wrap="square" numCol="1">
            <a:spAutoFit/>
          </a:bodyPr>
          <a:lstStyle/>
          <a:p>
            <a:r>
              <a:rPr lang="en-IN" altLang="en-IN" b="1" dirty="0"/>
              <a:t>Features</a:t>
            </a:r>
            <a:r>
              <a:rPr lang="en-IN" altLang="en-IN" dirty="0"/>
              <a:t>:</a:t>
            </a:r>
          </a:p>
          <a:p>
            <a:r>
              <a:rPr lang="en-US" dirty="0"/>
              <a:t>Design and operate integration scenarios</a:t>
            </a:r>
          </a:p>
          <a:p>
            <a:r>
              <a:rPr lang="en-US" dirty="0"/>
              <a:t>Design, develop, and manage APIs</a:t>
            </a:r>
          </a:p>
          <a:p>
            <a:r>
              <a:rPr lang="en-US" dirty="0"/>
              <a:t>Enable connectivity of applications</a:t>
            </a:r>
          </a:p>
          <a:p>
            <a:r>
              <a:rPr lang="en-US" dirty="0"/>
              <a:t>Use integration packs</a:t>
            </a:r>
          </a:p>
          <a:p>
            <a:r>
              <a:rPr lang="en-US" dirty="0"/>
              <a:t>Simplify mapping implementation</a:t>
            </a:r>
          </a:p>
          <a:p>
            <a:r>
              <a:rPr lang="en-US" dirty="0"/>
              <a:t>Manage integrations with trading partners</a:t>
            </a:r>
          </a:p>
        </p:txBody>
      </p:sp>
    </p:spTree>
    <p:extLst>
      <p:ext uri="{BB962C8B-B14F-4D97-AF65-F5344CB8AC3E}">
        <p14:creationId xmlns:p14="http://schemas.microsoft.com/office/powerpoint/2010/main" val="3738678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2FBE-B7C7-49DC-A55E-CA8F6AB3DDDB}"/>
              </a:ext>
            </a:extLst>
          </p:cNvPr>
          <p:cNvSpPr>
            <a:spLocks noGrp="1"/>
          </p:cNvSpPr>
          <p:nvPr>
            <p:ph type="title"/>
          </p:nvPr>
        </p:nvSpPr>
        <p:spPr/>
        <p:txBody>
          <a:bodyPr numCol="1"/>
          <a:lstStyle/>
          <a:p>
            <a:r>
              <a:rPr lang="en-IN" altLang="en-IN" dirty="0"/>
              <a:t>Integration Suit</a:t>
            </a:r>
          </a:p>
        </p:txBody>
      </p:sp>
      <p:sp>
        <p:nvSpPr>
          <p:cNvPr id="3" name="Footer Placeholder 2">
            <a:extLst>
              <a:ext uri="{FF2B5EF4-FFF2-40B4-BE49-F238E27FC236}">
                <a16:creationId xmlns:a16="http://schemas.microsoft.com/office/drawing/2014/main" id="{8E691192-8A3A-4965-8895-7990F5978EE8}"/>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2D334DA4-5F59-4446-B1D5-867F1D47C98A}"/>
              </a:ext>
            </a:extLst>
          </p:cNvPr>
          <p:cNvSpPr txBox="1"/>
          <p:nvPr/>
        </p:nvSpPr>
        <p:spPr>
          <a:xfrm>
            <a:off x="477788" y="2101321"/>
            <a:ext cx="8090148" cy="3785652"/>
          </a:xfrm>
          <a:prstGeom prst="rect">
            <a:avLst/>
          </a:prstGeom>
          <a:noFill/>
        </p:spPr>
        <p:txBody>
          <a:bodyPr wrap="square" numCol="1">
            <a:spAutoFit/>
          </a:bodyPr>
          <a:lstStyle/>
          <a:p>
            <a:r>
              <a:rPr lang="en-IN" altLang="en-IN" b="1" dirty="0">
                <a:solidFill>
                  <a:srgbClr val="333333"/>
                </a:solidFill>
                <a:latin typeface="72"/>
              </a:rPr>
              <a:t>Capabilities</a:t>
            </a:r>
          </a:p>
          <a:p>
            <a:r>
              <a:rPr lang="en-IN" altLang="en-IN" dirty="0">
                <a:solidFill>
                  <a:srgbClr val="333333"/>
                </a:solidFill>
                <a:latin typeface="72"/>
                <a:hlinkClick r:id="rId2" tooltip="https://help.sap.com/viewer/product/CLOUD_INTEGRATION/Cloud/en-US?task=discover_task">
                  <a:extLst>
                    <a:ext uri="{A12FA001-AC4F-418D-AE19-62706E023703}">
                      <ahyp:hlinkClr xmlns:ahyp="http://schemas.microsoft.com/office/drawing/2018/hyperlinkcolor" val="tx"/>
                    </a:ext>
                  </a:extLst>
                </a:hlinkClick>
              </a:rPr>
              <a:t>Cloud Integration</a:t>
            </a:r>
            <a:r>
              <a:rPr lang="en-IN" altLang="en-IN" dirty="0">
                <a:solidFill>
                  <a:srgbClr val="333333"/>
                </a:solidFill>
                <a:latin typeface="72"/>
              </a:rPr>
              <a:t>- </a:t>
            </a:r>
            <a:r>
              <a:rPr lang="en-US" dirty="0">
                <a:solidFill>
                  <a:srgbClr val="333333"/>
                </a:solidFill>
                <a:latin typeface="72"/>
              </a:rPr>
              <a:t>Integrate SAP and non-SAP, cloud, and on-premise applications and process messages in real-time scenarios spanning different companies, organizations, or departments within </a:t>
            </a:r>
            <a:r>
              <a:rPr lang="en-US" b="0" i="0" dirty="0">
                <a:solidFill>
                  <a:srgbClr val="333333"/>
                </a:solidFill>
                <a:effectLst/>
                <a:latin typeface="72"/>
              </a:rPr>
              <a:t>one organization</a:t>
            </a:r>
          </a:p>
          <a:p>
            <a:r>
              <a:rPr lang="en-IN" altLang="en-IN" b="0" i="0" u="sng" dirty="0">
                <a:solidFill>
                  <a:srgbClr val="0079A7"/>
                </a:solidFill>
                <a:effectLst/>
                <a:latin typeface="72"/>
                <a:hlinkClick r:id="rId3" tooltip="https://help.sap.com/viewer/product/SAP_CLOUD_PLATFORM_API_MANAGEMENT/Cloud/en-US"/>
              </a:rPr>
              <a:t>API Management</a:t>
            </a:r>
            <a:endParaRPr lang="en-IN" altLang="en-IN" b="0" i="0" u="sng" dirty="0">
              <a:solidFill>
                <a:srgbClr val="0079A7"/>
              </a:solidFill>
              <a:effectLst/>
              <a:latin typeface="72"/>
            </a:endParaRPr>
          </a:p>
          <a:p>
            <a:r>
              <a:rPr lang="en-IN" altLang="en-IN" b="0" i="0" u="none" strike="noStrike" dirty="0">
                <a:solidFill>
                  <a:srgbClr val="007DB8"/>
                </a:solidFill>
                <a:effectLst/>
                <a:latin typeface="72"/>
                <a:hlinkClick r:id="rId4" tooltip="https://help.sap.com/viewer/product/OPEN_CONNECTORS/Cloud/en-US"/>
              </a:rPr>
              <a:t>Open Connectors</a:t>
            </a:r>
            <a:endParaRPr lang="en-IN" altLang="en-IN" u="sng" strike="noStrike" dirty="0">
              <a:solidFill>
                <a:srgbClr val="0079A7"/>
              </a:solidFill>
              <a:latin typeface="72"/>
            </a:endParaRPr>
          </a:p>
          <a:p>
            <a:r>
              <a:rPr lang="en-IN" altLang="en-IN" b="0" i="0" u="sng" dirty="0" err="1">
                <a:solidFill>
                  <a:srgbClr val="0079A7"/>
                </a:solidFill>
                <a:effectLst/>
                <a:latin typeface="72"/>
                <a:hlinkClick r:id="rId5" tooltip="https://help.sap.com/viewer/368c481cd6954bdfa5d0435479fd4eaf/Cloud/en-US/6b9fe2d753534bebadcfa9080228bd94.html"/>
              </a:rPr>
              <a:t>ntegration</a:t>
            </a:r>
            <a:r>
              <a:rPr lang="en-IN" altLang="en-IN" b="0" i="0" u="sng" dirty="0">
                <a:solidFill>
                  <a:srgbClr val="0079A7"/>
                </a:solidFill>
                <a:effectLst/>
                <a:latin typeface="72"/>
                <a:hlinkClick r:id="rId5" tooltip="https://help.sap.com/viewer/368c481cd6954bdfa5d0435479fd4eaf/Cloud/en-US/6b9fe2d753534bebadcfa9080228bd94.html"/>
              </a:rPr>
              <a:t> Advisor</a:t>
            </a:r>
            <a:endParaRPr lang="en-IN" altLang="en-IN" b="0" i="0" u="sng" dirty="0">
              <a:solidFill>
                <a:srgbClr val="0079A7"/>
              </a:solidFill>
              <a:effectLst/>
              <a:latin typeface="72"/>
            </a:endParaRPr>
          </a:p>
          <a:p>
            <a:r>
              <a:rPr lang="en-IN" altLang="en-IN" b="0" i="0" u="sng" dirty="0">
                <a:solidFill>
                  <a:srgbClr val="0079A7"/>
                </a:solidFill>
                <a:effectLst/>
                <a:latin typeface="72"/>
                <a:hlinkClick r:id="rId6" tooltip="https://help.sap.com/viewer/9e51bec2356e4664b6d5fd1a336a9e12/Cloud/en-US/f86019821e1f4a918427302b8e6b81c8.html"/>
              </a:rPr>
              <a:t>Trading Partner Management</a:t>
            </a:r>
            <a:endParaRPr lang="en-IN" altLang="en-IN" u="sng" dirty="0">
              <a:solidFill>
                <a:srgbClr val="0079A7"/>
              </a:solidFill>
              <a:latin typeface="72"/>
            </a:endParaRPr>
          </a:p>
          <a:p>
            <a:r>
              <a:rPr lang="en-IN" altLang="en-IN" u="sng" dirty="0">
                <a:solidFill>
                  <a:srgbClr val="0079A7"/>
                </a:solidFill>
                <a:latin typeface="72"/>
              </a:rPr>
              <a:t>I</a:t>
            </a:r>
            <a:r>
              <a:rPr lang="en-IN" altLang="en-IN" b="0" i="0" u="none" strike="noStrike" dirty="0">
                <a:solidFill>
                  <a:srgbClr val="007DB8"/>
                </a:solidFill>
                <a:effectLst/>
                <a:latin typeface="72"/>
                <a:hlinkClick r:id="rId7" tooltip="https://help.sap.com/viewer/36eacbcb75de48a48717090574ba16d0/Cloud/en-US/"/>
              </a:rPr>
              <a:t>ntegration Assessment</a:t>
            </a:r>
            <a:endParaRPr lang="en-IN" altLang="en-IN" dirty="0"/>
          </a:p>
        </p:txBody>
      </p:sp>
    </p:spTree>
    <p:extLst>
      <p:ext uri="{BB962C8B-B14F-4D97-AF65-F5344CB8AC3E}">
        <p14:creationId xmlns:p14="http://schemas.microsoft.com/office/powerpoint/2010/main" val="255575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9CC0-818C-4D9F-AF12-44D85D751227}"/>
              </a:ext>
            </a:extLst>
          </p:cNvPr>
          <p:cNvSpPr>
            <a:spLocks noGrp="1"/>
          </p:cNvSpPr>
          <p:nvPr>
            <p:ph type="title"/>
          </p:nvPr>
        </p:nvSpPr>
        <p:spPr/>
        <p:txBody>
          <a:bodyPr numCol="1"/>
          <a:lstStyle/>
          <a:p>
            <a:r>
              <a:rPr lang="en-IN" altLang="en-IN" dirty="0"/>
              <a:t>What is CPI</a:t>
            </a:r>
          </a:p>
        </p:txBody>
      </p:sp>
      <p:sp>
        <p:nvSpPr>
          <p:cNvPr id="3" name="Footer Placeholder 2">
            <a:extLst>
              <a:ext uri="{FF2B5EF4-FFF2-40B4-BE49-F238E27FC236}">
                <a16:creationId xmlns:a16="http://schemas.microsoft.com/office/drawing/2014/main" id="{D34939A2-33C9-4F27-9CB7-3C6985334EBA}"/>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95E8E0E5-1A7A-4E47-B493-B589C49D32EB}"/>
              </a:ext>
            </a:extLst>
          </p:cNvPr>
          <p:cNvSpPr txBox="1"/>
          <p:nvPr/>
        </p:nvSpPr>
        <p:spPr>
          <a:xfrm>
            <a:off x="609441" y="1723467"/>
            <a:ext cx="9733443" cy="2677656"/>
          </a:xfrm>
          <a:prstGeom prst="rect">
            <a:avLst/>
          </a:prstGeom>
          <a:noFill/>
        </p:spPr>
        <p:txBody>
          <a:bodyPr wrap="square" numCol="1">
            <a:spAutoFit/>
          </a:bodyPr>
          <a:lstStyle/>
          <a:p>
            <a:pPr algn="l"/>
            <a:r>
              <a:rPr lang="en-US" b="0" i="0" dirty="0">
                <a:solidFill>
                  <a:srgbClr val="333333"/>
                </a:solidFill>
                <a:effectLst/>
                <a:latin typeface="72"/>
              </a:rPr>
              <a:t>Support end-to-end process integration through the exchange of messages.</a:t>
            </a:r>
          </a:p>
          <a:p>
            <a:pPr algn="l"/>
            <a:r>
              <a:rPr lang="en-US" b="0" i="0" dirty="0">
                <a:solidFill>
                  <a:srgbClr val="333333"/>
                </a:solidFill>
                <a:effectLst/>
                <a:latin typeface="72"/>
              </a:rPr>
              <a:t>SAP Cloud Integration helps you to connect cloud and on-premise applications with other SAP and non-SAP cloud and on-premise applications.</a:t>
            </a:r>
          </a:p>
          <a:p>
            <a:pPr algn="l"/>
            <a:endParaRPr lang="en-US" dirty="0">
              <a:solidFill>
                <a:srgbClr val="333333"/>
              </a:solidFill>
              <a:latin typeface="72"/>
            </a:endParaRPr>
          </a:p>
          <a:p>
            <a:pPr algn="l"/>
            <a:r>
              <a:rPr lang="en-US" b="0" i="0" dirty="0">
                <a:solidFill>
                  <a:srgbClr val="333333"/>
                </a:solidFill>
                <a:effectLst/>
                <a:latin typeface="72"/>
              </a:rPr>
              <a:t> This service has the capabilities to process messages in real-time scenarios spanning different companies, organizations, or departments within one organization.</a:t>
            </a:r>
          </a:p>
        </p:txBody>
      </p:sp>
    </p:spTree>
    <p:extLst>
      <p:ext uri="{BB962C8B-B14F-4D97-AF65-F5344CB8AC3E}">
        <p14:creationId xmlns:p14="http://schemas.microsoft.com/office/powerpoint/2010/main" val="3710285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2332-FB8F-46BB-B894-9E4090509F23}"/>
              </a:ext>
            </a:extLst>
          </p:cNvPr>
          <p:cNvSpPr>
            <a:spLocks noGrp="1"/>
          </p:cNvSpPr>
          <p:nvPr>
            <p:ph type="title"/>
          </p:nvPr>
        </p:nvSpPr>
        <p:spPr/>
        <p:txBody>
          <a:bodyPr numCol="1"/>
          <a:lstStyle/>
          <a:p>
            <a:endParaRPr lang="en-IN" altLang="en-IN" dirty="0"/>
          </a:p>
        </p:txBody>
      </p:sp>
      <p:sp>
        <p:nvSpPr>
          <p:cNvPr id="3" name="Footer Placeholder 2">
            <a:extLst>
              <a:ext uri="{FF2B5EF4-FFF2-40B4-BE49-F238E27FC236}">
                <a16:creationId xmlns:a16="http://schemas.microsoft.com/office/drawing/2014/main" id="{2DF3B7D7-7061-43BA-96C6-FB4BB1A1A506}"/>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43A62FF5-C0E6-44A0-BA1A-970C399CFB91}"/>
              </a:ext>
            </a:extLst>
          </p:cNvPr>
          <p:cNvSpPr txBox="1"/>
          <p:nvPr/>
        </p:nvSpPr>
        <p:spPr>
          <a:xfrm>
            <a:off x="1197868" y="1723467"/>
            <a:ext cx="7946132" cy="3416320"/>
          </a:xfrm>
          <a:prstGeom prst="rect">
            <a:avLst/>
          </a:prstGeom>
          <a:noFill/>
        </p:spPr>
        <p:txBody>
          <a:bodyPr wrap="square" numCol="1">
            <a:spAutoFit/>
          </a:bodyPr>
          <a:lstStyle/>
          <a:p>
            <a:r>
              <a:rPr lang="en-IN" altLang="en-IN" b="1" dirty="0"/>
              <a:t>Features</a:t>
            </a:r>
          </a:p>
          <a:p>
            <a:r>
              <a:rPr lang="en-IN" altLang="en-IN" dirty="0"/>
              <a:t>Implement diverse scenarios</a:t>
            </a:r>
          </a:p>
          <a:p>
            <a:r>
              <a:rPr lang="en-IN" altLang="en-IN" dirty="0"/>
              <a:t>Connect to multiple endpoints</a:t>
            </a:r>
          </a:p>
          <a:p>
            <a:r>
              <a:rPr lang="en-IN" altLang="en-IN" dirty="0"/>
              <a:t>Customize SAP integration scenarios</a:t>
            </a:r>
          </a:p>
          <a:p>
            <a:r>
              <a:rPr lang="en-IN" altLang="en-IN" dirty="0"/>
              <a:t>Develop custom adapters</a:t>
            </a:r>
          </a:p>
          <a:p>
            <a:r>
              <a:rPr lang="en-IN" altLang="en-IN" dirty="0"/>
              <a:t>Access public APIs</a:t>
            </a:r>
          </a:p>
          <a:p>
            <a:r>
              <a:rPr lang="en-IN" altLang="en-IN" dirty="0"/>
              <a:t>Set up secure and reliable communication</a:t>
            </a:r>
          </a:p>
          <a:p>
            <a:r>
              <a:rPr lang="en-IN" altLang="en-IN" dirty="0"/>
              <a:t>Implement various communication modes</a:t>
            </a:r>
          </a:p>
          <a:p>
            <a:r>
              <a:rPr lang="en-IN" altLang="en-IN" dirty="0"/>
              <a:t>Integrate with SAP Process Orchestration</a:t>
            </a:r>
          </a:p>
        </p:txBody>
      </p:sp>
    </p:spTree>
    <p:extLst>
      <p:ext uri="{BB962C8B-B14F-4D97-AF65-F5344CB8AC3E}">
        <p14:creationId xmlns:p14="http://schemas.microsoft.com/office/powerpoint/2010/main" val="2207729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D097-4DB9-4459-B3B3-4FB7C3E1B0A3}"/>
              </a:ext>
            </a:extLst>
          </p:cNvPr>
          <p:cNvSpPr>
            <a:spLocks noGrp="1"/>
          </p:cNvSpPr>
          <p:nvPr>
            <p:ph type="title"/>
          </p:nvPr>
        </p:nvSpPr>
        <p:spPr/>
        <p:txBody>
          <a:bodyPr numCol="1"/>
          <a:lstStyle/>
          <a:p>
            <a:r>
              <a:rPr lang="en-IN" altLang="en-IN" dirty="0" err="1"/>
              <a:t>INtegraion</a:t>
            </a:r>
            <a:r>
              <a:rPr lang="en-IN" altLang="en-IN" dirty="0"/>
              <a:t> Suit and SAP CI</a:t>
            </a:r>
          </a:p>
        </p:txBody>
      </p:sp>
      <p:sp>
        <p:nvSpPr>
          <p:cNvPr id="3" name="Footer Placeholder 2">
            <a:extLst>
              <a:ext uri="{FF2B5EF4-FFF2-40B4-BE49-F238E27FC236}">
                <a16:creationId xmlns:a16="http://schemas.microsoft.com/office/drawing/2014/main" id="{EEC9DBA3-D7F0-4826-B6C8-AB041C20C253}"/>
              </a:ext>
            </a:extLst>
          </p:cNvPr>
          <p:cNvSpPr>
            <a:spLocks noGrp="1"/>
          </p:cNvSpPr>
          <p:nvPr>
            <p:ph type="ftr" sz="quarter" idx="11"/>
          </p:nvPr>
        </p:nvSpPr>
        <p:spPr/>
        <p:txBody>
          <a:bodyPr numCol="1"/>
          <a:lstStyle/>
          <a:p>
            <a:r>
              <a:rPr lang="en-US"/>
              <a:t>www.anubhavtrainings.com</a:t>
            </a:r>
            <a:endParaRPr lang="en-US" sz="1100" dirty="0"/>
          </a:p>
        </p:txBody>
      </p:sp>
      <p:graphicFrame>
        <p:nvGraphicFramePr>
          <p:cNvPr id="4" name="Object 3">
            <a:extLst>
              <a:ext uri="{FF2B5EF4-FFF2-40B4-BE49-F238E27FC236}">
                <a16:creationId xmlns:a16="http://schemas.microsoft.com/office/drawing/2014/main" id="{70D3B3EC-417C-46D2-B70F-CA918908F024}"/>
              </a:ext>
            </a:extLst>
          </p:cNvPr>
          <p:cNvGraphicFramePr>
            <a:graphicFrameLocks noChangeAspect="1"/>
          </p:cNvGraphicFramePr>
          <p:nvPr>
            <p:extLst>
              <p:ext uri="{D42A27DB-BD31-4B8C-83A1-F6EECF244321}">
                <p14:modId xmlns:p14="http://schemas.microsoft.com/office/powerpoint/2010/main" val="2319782479"/>
              </p:ext>
            </p:extLst>
          </p:nvPr>
        </p:nvGraphicFramePr>
        <p:xfrm>
          <a:off x="1629460" y="1711120"/>
          <a:ext cx="8641415" cy="4201438"/>
        </p:xfrm>
        <a:graphic>
          <a:graphicData uri="http://schemas.openxmlformats.org/presentationml/2006/ole">
            <mc:AlternateContent xmlns:mc="http://schemas.openxmlformats.org/markup-compatibility/2006">
              <mc:Choice xmlns:v="urn:schemas-microsoft-com:vml" Requires="v">
                <p:oleObj spid="_x0000_s1040" name="Bitmap Image" r:id="rId3" imgW="11690280" imgH="5683320" progId="PBrush">
                  <p:embed/>
                </p:oleObj>
              </mc:Choice>
              <mc:Fallback>
                <p:oleObj name="Bitmap Image" r:id="rId3" imgW="11690280" imgH="5683320" progId="PBrush">
                  <p:embed/>
                  <p:pic>
                    <p:nvPicPr>
                      <p:cNvPr id="4" name="Picture 10">
                        <a:extLst>
                          <a:ext uri="{FF2B5EF4-FFF2-40B4-BE49-F238E27FC236}">
                            <a16:creationId xmlns:a16="http://schemas.microsoft.com/office/drawing/2014/main" id="{9E1CD7EC-AD08-41B6-8ACA-F1D8D84CD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460" y="1711120"/>
                        <a:ext cx="8641415" cy="420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00321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664E-F0C6-41FE-AF4B-BFDC0A49EE6F}"/>
              </a:ext>
            </a:extLst>
          </p:cNvPr>
          <p:cNvSpPr>
            <a:spLocks noGrp="1"/>
          </p:cNvSpPr>
          <p:nvPr>
            <p:ph type="title"/>
          </p:nvPr>
        </p:nvSpPr>
        <p:spPr/>
        <p:txBody>
          <a:bodyPr numCol="1"/>
          <a:lstStyle/>
          <a:p>
            <a:r>
              <a:rPr lang="en-IN" altLang="en-IN" dirty="0"/>
              <a:t>Setup BTP TRAIL Account</a:t>
            </a:r>
          </a:p>
        </p:txBody>
      </p:sp>
      <p:sp>
        <p:nvSpPr>
          <p:cNvPr id="3" name="Footer Placeholder 2">
            <a:extLst>
              <a:ext uri="{FF2B5EF4-FFF2-40B4-BE49-F238E27FC236}">
                <a16:creationId xmlns:a16="http://schemas.microsoft.com/office/drawing/2014/main" id="{BBA425FE-8B77-46A7-A0EA-089575C6602A}"/>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2EF5D341-9417-425D-A169-4A797E8D7829}"/>
              </a:ext>
            </a:extLst>
          </p:cNvPr>
          <p:cNvSpPr txBox="1"/>
          <p:nvPr/>
        </p:nvSpPr>
        <p:spPr>
          <a:xfrm>
            <a:off x="981844" y="2831463"/>
            <a:ext cx="8162156" cy="830997"/>
          </a:xfrm>
          <a:prstGeom prst="rect">
            <a:avLst/>
          </a:prstGeom>
          <a:noFill/>
        </p:spPr>
        <p:txBody>
          <a:bodyPr wrap="square" numCol="1">
            <a:spAutoFit/>
          </a:bodyPr>
          <a:lstStyle/>
          <a:p>
            <a:r>
              <a:rPr lang="en-US" b="0" i="0" dirty="0">
                <a:solidFill>
                  <a:srgbClr val="1F1F1F"/>
                </a:solidFill>
                <a:effectLst/>
                <a:latin typeface="72-Regular"/>
              </a:rPr>
              <a:t>In your web browser, open the </a:t>
            </a:r>
            <a:r>
              <a:rPr lang="en-US" b="0" i="0" u="none" strike="noStrike" dirty="0">
                <a:solidFill>
                  <a:srgbClr val="007DB8"/>
                </a:solidFill>
                <a:effectLst/>
                <a:latin typeface="72-Bold"/>
                <a:hlinkClick r:id="rId2"/>
              </a:rPr>
              <a:t>SAP BTP trial cockpit</a:t>
            </a:r>
            <a:r>
              <a:rPr lang="en-US" u="none" strike="noStrike" dirty="0">
                <a:solidFill>
                  <a:srgbClr val="1F1F1F"/>
                </a:solidFill>
                <a:latin typeface="72-Regular"/>
              </a:rPr>
              <a:t>- </a:t>
            </a:r>
            <a:r>
              <a:rPr lang="en-US" u="none" strike="noStrike" dirty="0">
                <a:solidFill>
                  <a:srgbClr val="1F1F1F"/>
                </a:solidFill>
                <a:latin typeface="72-Regular"/>
                <a:hlinkClick r:id="rId3"/>
              </a:rPr>
              <a:t>https://account.hanatrial.ondemand.com/</a:t>
            </a:r>
            <a:endParaRPr lang="en-US" u="none" strike="noStrike" dirty="0">
              <a:solidFill>
                <a:srgbClr val="1F1F1F"/>
              </a:solidFill>
              <a:latin typeface="72-Regular"/>
            </a:endParaRPr>
          </a:p>
        </p:txBody>
      </p:sp>
    </p:spTree>
    <p:extLst>
      <p:ext uri="{BB962C8B-B14F-4D97-AF65-F5344CB8AC3E}">
        <p14:creationId xmlns:p14="http://schemas.microsoft.com/office/powerpoint/2010/main" val="2880018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8F63-F085-4F1E-834B-679208233D7E}"/>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62001BA7-25D2-44B2-97E1-D9CF5BCF9094}"/>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B7FE11AD-D2D6-4DAB-B769-9EB72DF02746}"/>
              </a:ext>
            </a:extLst>
          </p:cNvPr>
          <p:cNvSpPr txBox="1"/>
          <p:nvPr/>
        </p:nvSpPr>
        <p:spPr>
          <a:xfrm>
            <a:off x="598224" y="2060848"/>
            <a:ext cx="10441160" cy="461665"/>
          </a:xfrm>
          <a:prstGeom prst="rect">
            <a:avLst/>
          </a:prstGeom>
          <a:noFill/>
        </p:spPr>
        <p:txBody>
          <a:bodyPr wrap="square" numCol="1">
            <a:spAutoFit/>
          </a:bodyPr>
          <a:lstStyle/>
          <a:p>
            <a:r>
              <a:rPr lang="en-US" b="0" i="0" dirty="0">
                <a:solidFill>
                  <a:srgbClr val="1F1F1F"/>
                </a:solidFill>
                <a:effectLst/>
                <a:latin typeface="72-Regular"/>
              </a:rPr>
              <a:t>Navigate to the trial global account by choosing </a:t>
            </a:r>
            <a:r>
              <a:rPr lang="en-US" b="0" i="0" dirty="0">
                <a:solidFill>
                  <a:srgbClr val="1F1F1F"/>
                </a:solidFill>
                <a:effectLst/>
                <a:latin typeface="72-Bold"/>
              </a:rPr>
              <a:t>Go To Your Trial Account</a:t>
            </a:r>
            <a:r>
              <a:rPr lang="en-US" b="0" i="0" dirty="0">
                <a:solidFill>
                  <a:srgbClr val="1F1F1F"/>
                </a:solidFill>
                <a:effectLst/>
                <a:latin typeface="72-Regular"/>
              </a:rPr>
              <a:t>.</a:t>
            </a:r>
          </a:p>
        </p:txBody>
      </p:sp>
      <p:graphicFrame>
        <p:nvGraphicFramePr>
          <p:cNvPr id="6" name="Object 5">
            <a:extLst>
              <a:ext uri="{FF2B5EF4-FFF2-40B4-BE49-F238E27FC236}">
                <a16:creationId xmlns:a16="http://schemas.microsoft.com/office/drawing/2014/main" id="{F3F1DE25-552B-4FF6-B15D-C862C5B1B50C}"/>
              </a:ext>
            </a:extLst>
          </p:cNvPr>
          <p:cNvGraphicFramePr>
            <a:graphicFrameLocks noChangeAspect="1"/>
          </p:cNvGraphicFramePr>
          <p:nvPr>
            <p:extLst>
              <p:ext uri="{D42A27DB-BD31-4B8C-83A1-F6EECF244321}">
                <p14:modId xmlns:p14="http://schemas.microsoft.com/office/powerpoint/2010/main" val="415358928"/>
              </p:ext>
            </p:extLst>
          </p:nvPr>
        </p:nvGraphicFramePr>
        <p:xfrm>
          <a:off x="1485900" y="2795559"/>
          <a:ext cx="7848872" cy="3156746"/>
        </p:xfrm>
        <a:graphic>
          <a:graphicData uri="http://schemas.openxmlformats.org/presentationml/2006/ole">
            <mc:AlternateContent xmlns:mc="http://schemas.openxmlformats.org/markup-compatibility/2006">
              <mc:Choice xmlns:v="urn:schemas-microsoft-com:vml" Requires="v">
                <p:oleObj spid="_x0000_s2063" name="Bitmap Image" r:id="rId3" imgW="8115480" imgH="3263760" progId="PBrush">
                  <p:embed/>
                </p:oleObj>
              </mc:Choice>
              <mc:Fallback>
                <p:oleObj name="Bitmap Image" r:id="rId3" imgW="8115480" imgH="3263760" progId="PBrush">
                  <p:embed/>
                  <p:pic>
                    <p:nvPicPr>
                      <p:cNvPr id="4" name="Picture 9">
                        <a:extLst>
                          <a:ext uri="{FF2B5EF4-FFF2-40B4-BE49-F238E27FC236}">
                            <a16:creationId xmlns:a16="http://schemas.microsoft.com/office/drawing/2014/main" id="{86F338DE-A55C-4DA6-8A3B-194D6067D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2795559"/>
                        <a:ext cx="7848872" cy="315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71131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8176" y="96258"/>
            <a:ext cx="10924788" cy="711081"/>
          </a:xfrm>
        </p:spPr>
        <p:txBody>
          <a:bodyPr numCol="1"/>
          <a:lstStyle/>
          <a:p>
            <a:r>
              <a:rPr lang="en-US" sz="3600" dirty="0">
                <a:solidFill>
                  <a:schemeClr val="tx1">
                    <a:lumMod val="85000"/>
                    <a:lumOff val="15000"/>
                  </a:schemeClr>
                </a:solidFill>
                <a:latin typeface="Arial Black" panose="020B0A04020102020204" pitchFamily="34" charset="0"/>
              </a:rPr>
              <a:t>Integration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11" name="Google Shape;192;p13" descr="Point to Point vs. All in One vs. Integrated ALM Solutions - Kovair Blog">
            <a:extLst>
              <a:ext uri="{FF2B5EF4-FFF2-40B4-BE49-F238E27FC236}">
                <a16:creationId xmlns:a16="http://schemas.microsoft.com/office/drawing/2014/main" id="{B4BC6E7E-833C-4CD1-B0D6-8D6849EA1A5E}"/>
              </a:ext>
            </a:extLst>
          </p:cNvPr>
          <p:cNvPicPr preferRelativeResize="0"/>
          <p:nvPr/>
        </p:nvPicPr>
        <p:blipFill rotWithShape="1">
          <a:blip r:embed="rId4">
            <a:alphaModFix/>
          </a:blip>
          <a:srcRect/>
          <a:stretch/>
        </p:blipFill>
        <p:spPr>
          <a:xfrm>
            <a:off x="119431" y="1558581"/>
            <a:ext cx="5162342" cy="4289770"/>
          </a:xfrm>
          <a:prstGeom prst="rect">
            <a:avLst/>
          </a:prstGeom>
          <a:noFill/>
          <a:ln>
            <a:noFill/>
          </a:ln>
        </p:spPr>
      </p:pic>
      <p:pic>
        <p:nvPicPr>
          <p:cNvPr id="12" name="Google Shape;193;p13" descr="Question Mark Girl - Free image on Pixabay">
            <a:extLst>
              <a:ext uri="{FF2B5EF4-FFF2-40B4-BE49-F238E27FC236}">
                <a16:creationId xmlns:a16="http://schemas.microsoft.com/office/drawing/2014/main" id="{1EAAEBAB-124E-417F-9B92-92372A170962}"/>
              </a:ext>
            </a:extLst>
          </p:cNvPr>
          <p:cNvPicPr preferRelativeResize="0"/>
          <p:nvPr/>
        </p:nvPicPr>
        <p:blipFill rotWithShape="1">
          <a:blip r:embed="rId5">
            <a:alphaModFix/>
          </a:blip>
          <a:srcRect/>
          <a:stretch/>
        </p:blipFill>
        <p:spPr>
          <a:xfrm>
            <a:off x="5760554" y="1740262"/>
            <a:ext cx="1876425" cy="2428875"/>
          </a:xfrm>
          <a:prstGeom prst="rect">
            <a:avLst/>
          </a:prstGeom>
          <a:noFill/>
          <a:ln>
            <a:noFill/>
          </a:ln>
        </p:spPr>
      </p:pic>
      <p:sp>
        <p:nvSpPr>
          <p:cNvPr id="13" name="Google Shape;194;p13">
            <a:extLst>
              <a:ext uri="{FF2B5EF4-FFF2-40B4-BE49-F238E27FC236}">
                <a16:creationId xmlns:a16="http://schemas.microsoft.com/office/drawing/2014/main" id="{532D3288-575C-4BCA-91F0-70CD0A7B692E}"/>
              </a:ext>
            </a:extLst>
          </p:cNvPr>
          <p:cNvSpPr/>
          <p:nvPr/>
        </p:nvSpPr>
        <p:spPr>
          <a:xfrm>
            <a:off x="5760554" y="4477472"/>
            <a:ext cx="3935896" cy="695739"/>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numCol="1"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 name="Google Shape;195;p13">
            <a:extLst>
              <a:ext uri="{FF2B5EF4-FFF2-40B4-BE49-F238E27FC236}">
                <a16:creationId xmlns:a16="http://schemas.microsoft.com/office/drawing/2014/main" id="{9C2ED91B-49EB-412B-BC10-A3370A77F83E}"/>
              </a:ext>
            </a:extLst>
          </p:cNvPr>
          <p:cNvSpPr txBox="1"/>
          <p:nvPr/>
        </p:nvSpPr>
        <p:spPr>
          <a:xfrm>
            <a:off x="6240738" y="4594510"/>
            <a:ext cx="3935895" cy="461665"/>
          </a:xfrm>
          <a:prstGeom prst="rect">
            <a:avLst/>
          </a:prstGeom>
          <a:noFill/>
          <a:ln>
            <a:noFill/>
          </a:ln>
        </p:spPr>
        <p:txBody>
          <a:bodyPr spcFirstLastPara="1" wrap="square" lIns="91425" tIns="45700" rIns="91425" bIns="45700" numCol="1" anchor="t" anchorCtr="0">
            <a:spAutoFit/>
          </a:bodyPr>
          <a:lstStyle/>
          <a:p>
            <a:pPr marL="0" marR="0" lvl="0" indent="0" algn="l" rtl="0">
              <a:spcBef>
                <a:spcPts val="0"/>
              </a:spcBef>
              <a:spcAft>
                <a:spcPts val="0"/>
              </a:spcAft>
              <a:buNone/>
            </a:pPr>
            <a:r>
              <a:rPr lang="en-US" sz="2400" b="1" dirty="0">
                <a:solidFill>
                  <a:schemeClr val="lt1"/>
                </a:solidFill>
                <a:latin typeface="Arial"/>
                <a:ea typeface="Arial"/>
                <a:cs typeface="Arial"/>
                <a:sym typeface="Arial"/>
              </a:rPr>
              <a:t>OLD INTEGRATION</a:t>
            </a:r>
            <a:endParaRPr sz="24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7206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2545-E31B-4D9B-BF82-4747743C072F}"/>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727C1270-7752-4674-A57C-02D2B137AC71}"/>
              </a:ext>
            </a:extLst>
          </p:cNvPr>
          <p:cNvSpPr>
            <a:spLocks noGrp="1"/>
          </p:cNvSpPr>
          <p:nvPr>
            <p:ph type="ftr" sz="quarter" idx="11"/>
          </p:nvPr>
        </p:nvSpPr>
        <p:spPr/>
        <p:txBody>
          <a:bodyPr numCol="1"/>
          <a:lstStyle/>
          <a:p>
            <a:r>
              <a:rPr lang="en-US"/>
              <a:t>www.anubhavtrainings.com</a:t>
            </a:r>
            <a:endParaRPr lang="en-US" sz="1100" dirty="0"/>
          </a:p>
        </p:txBody>
      </p:sp>
      <p:sp>
        <p:nvSpPr>
          <p:cNvPr id="5" name="Content Placeholder 2">
            <a:extLst>
              <a:ext uri="{FF2B5EF4-FFF2-40B4-BE49-F238E27FC236}">
                <a16:creationId xmlns:a16="http://schemas.microsoft.com/office/drawing/2014/main" id="{2A9485B3-C5B4-4795-9FB7-0F7D423E8578}"/>
              </a:ext>
            </a:extLst>
          </p:cNvPr>
          <p:cNvSpPr txBox="1">
            <a:spLocks/>
          </p:cNvSpPr>
          <p:nvPr/>
        </p:nvSpPr>
        <p:spPr>
          <a:xfrm>
            <a:off x="1673352" y="1978534"/>
            <a:ext cx="9677644" cy="2326487"/>
          </a:xfrm>
          <a:prstGeom prst="rect">
            <a:avLst/>
          </a:prstGeom>
        </p:spPr>
        <p:txBody>
          <a:bodyPr numCol="1"/>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rgbClr val="1F1F1F"/>
                </a:solidFill>
                <a:latin typeface="72-Regular"/>
              </a:rPr>
              <a:t>From your global account page, choose the appropriate subaccount’s tile to navigate</a:t>
            </a:r>
          </a:p>
          <a:p>
            <a:endParaRPr lang="en-IN" altLang="en-IN" dirty="0"/>
          </a:p>
        </p:txBody>
      </p:sp>
      <p:graphicFrame>
        <p:nvGraphicFramePr>
          <p:cNvPr id="6" name="Object 5">
            <a:extLst>
              <a:ext uri="{FF2B5EF4-FFF2-40B4-BE49-F238E27FC236}">
                <a16:creationId xmlns:a16="http://schemas.microsoft.com/office/drawing/2014/main" id="{B7415F6F-0513-4361-99CC-375F6562B0F9}"/>
              </a:ext>
            </a:extLst>
          </p:cNvPr>
          <p:cNvGraphicFramePr>
            <a:graphicFrameLocks noChangeAspect="1"/>
          </p:cNvGraphicFramePr>
          <p:nvPr>
            <p:extLst>
              <p:ext uri="{D42A27DB-BD31-4B8C-83A1-F6EECF244321}">
                <p14:modId xmlns:p14="http://schemas.microsoft.com/office/powerpoint/2010/main" val="3489753425"/>
              </p:ext>
            </p:extLst>
          </p:nvPr>
        </p:nvGraphicFramePr>
        <p:xfrm>
          <a:off x="1696794" y="3429000"/>
          <a:ext cx="6053801" cy="2893105"/>
        </p:xfrm>
        <a:graphic>
          <a:graphicData uri="http://schemas.openxmlformats.org/presentationml/2006/ole">
            <mc:AlternateContent xmlns:mc="http://schemas.openxmlformats.org/markup-compatibility/2006">
              <mc:Choice xmlns:v="urn:schemas-microsoft-com:vml" Requires="v">
                <p:oleObj spid="_x0000_s3086" name="Bitmap Image" r:id="rId3" imgW="6521400" imgH="3689280" progId="PBrush">
                  <p:embed/>
                </p:oleObj>
              </mc:Choice>
              <mc:Fallback>
                <p:oleObj name="Bitmap Image" r:id="rId3" imgW="6521400" imgH="3689280" progId="PBrush">
                  <p:embed/>
                  <p:pic>
                    <p:nvPicPr>
                      <p:cNvPr id="4" name="Picture 8">
                        <a:extLst>
                          <a:ext uri="{FF2B5EF4-FFF2-40B4-BE49-F238E27FC236}">
                            <a16:creationId xmlns:a16="http://schemas.microsoft.com/office/drawing/2014/main" id="{99D74E78-E057-44C0-BD5E-3C18812BC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794" y="3429000"/>
                        <a:ext cx="6053801" cy="289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36496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B3F5-6BE0-4AE8-B5DE-649A5123999D}"/>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354852FF-88E7-44BB-97E2-BFC3F9631A9D}"/>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B13881A2-67A6-45FF-AA59-86D892C04EF7}"/>
              </a:ext>
            </a:extLst>
          </p:cNvPr>
          <p:cNvSpPr txBox="1"/>
          <p:nvPr/>
        </p:nvSpPr>
        <p:spPr>
          <a:xfrm>
            <a:off x="609441" y="2060848"/>
            <a:ext cx="8018140" cy="830997"/>
          </a:xfrm>
          <a:prstGeom prst="rect">
            <a:avLst/>
          </a:prstGeom>
          <a:noFill/>
        </p:spPr>
        <p:txBody>
          <a:bodyPr wrap="square" numCol="1">
            <a:spAutoFit/>
          </a:bodyPr>
          <a:lstStyle/>
          <a:p>
            <a:r>
              <a:rPr lang="en-US" b="0" i="0" dirty="0">
                <a:solidFill>
                  <a:srgbClr val="1F1F1F"/>
                </a:solidFill>
                <a:effectLst/>
                <a:latin typeface="72-Regular"/>
              </a:rPr>
              <a:t>Select </a:t>
            </a:r>
            <a:r>
              <a:rPr lang="en-US" b="0" i="0" dirty="0">
                <a:solidFill>
                  <a:srgbClr val="1F1F1F"/>
                </a:solidFill>
                <a:effectLst/>
                <a:latin typeface="72-Bold"/>
              </a:rPr>
              <a:t>Services &gt; Instances and Subscriptions</a:t>
            </a:r>
            <a:r>
              <a:rPr lang="en-US" b="0" i="0" dirty="0">
                <a:solidFill>
                  <a:srgbClr val="1F1F1F"/>
                </a:solidFill>
                <a:effectLst/>
                <a:latin typeface="72-Regular"/>
              </a:rPr>
              <a:t>.</a:t>
            </a:r>
          </a:p>
          <a:p>
            <a:pPr algn="l"/>
            <a:r>
              <a:rPr lang="en-IN" altLang="en-IN" b="0" i="0" dirty="0">
                <a:solidFill>
                  <a:srgbClr val="1F1F1F"/>
                </a:solidFill>
                <a:effectLst/>
                <a:latin typeface="72-Regular"/>
              </a:rPr>
              <a:t>Choose </a:t>
            </a:r>
            <a:r>
              <a:rPr lang="en-IN" altLang="en-IN" b="0" i="0" dirty="0">
                <a:solidFill>
                  <a:srgbClr val="1F1F1F"/>
                </a:solidFill>
                <a:effectLst/>
                <a:latin typeface="72-Bold"/>
              </a:rPr>
              <a:t>Create</a:t>
            </a:r>
            <a:r>
              <a:rPr lang="en-IN" altLang="en-IN" b="0" i="0" dirty="0">
                <a:solidFill>
                  <a:srgbClr val="1F1F1F"/>
                </a:solidFill>
                <a:effectLst/>
                <a:latin typeface="72-Regular"/>
              </a:rPr>
              <a:t>.</a:t>
            </a:r>
          </a:p>
        </p:txBody>
      </p:sp>
      <p:graphicFrame>
        <p:nvGraphicFramePr>
          <p:cNvPr id="6" name="Object 5">
            <a:extLst>
              <a:ext uri="{FF2B5EF4-FFF2-40B4-BE49-F238E27FC236}">
                <a16:creationId xmlns:a16="http://schemas.microsoft.com/office/drawing/2014/main" id="{23EB254C-8837-49A6-AEEF-F819B0B62A04}"/>
              </a:ext>
            </a:extLst>
          </p:cNvPr>
          <p:cNvGraphicFramePr>
            <a:graphicFrameLocks noChangeAspect="1"/>
          </p:cNvGraphicFramePr>
          <p:nvPr>
            <p:extLst>
              <p:ext uri="{D42A27DB-BD31-4B8C-83A1-F6EECF244321}">
                <p14:modId xmlns:p14="http://schemas.microsoft.com/office/powerpoint/2010/main" val="1707672787"/>
              </p:ext>
            </p:extLst>
          </p:nvPr>
        </p:nvGraphicFramePr>
        <p:xfrm>
          <a:off x="693812" y="3176515"/>
          <a:ext cx="8424936" cy="2295094"/>
        </p:xfrm>
        <a:graphic>
          <a:graphicData uri="http://schemas.openxmlformats.org/presentationml/2006/ole">
            <mc:AlternateContent xmlns:mc="http://schemas.openxmlformats.org/markup-compatibility/2006">
              <mc:Choice xmlns:v="urn:schemas-microsoft-com:vml" Requires="v">
                <p:oleObj spid="_x0000_s4110" name="Bitmap Image" r:id="rId3" imgW="11861640" imgH="3359160" progId="PBrush">
                  <p:embed/>
                </p:oleObj>
              </mc:Choice>
              <mc:Fallback>
                <p:oleObj name="Bitmap Image" r:id="rId3" imgW="11861640" imgH="3359160" progId="PBrush">
                  <p:embed/>
                  <p:pic>
                    <p:nvPicPr>
                      <p:cNvPr id="4" name="Picture 8">
                        <a:extLst>
                          <a:ext uri="{FF2B5EF4-FFF2-40B4-BE49-F238E27FC236}">
                            <a16:creationId xmlns:a16="http://schemas.microsoft.com/office/drawing/2014/main" id="{90583872-1A3C-4FF2-A3A0-325C201E4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12" y="3176515"/>
                        <a:ext cx="8424936" cy="229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58384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3413-5157-4825-B153-84DBC255999D}"/>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A4384220-8E87-43FF-93EF-0BDC355C6B05}"/>
              </a:ext>
            </a:extLst>
          </p:cNvPr>
          <p:cNvSpPr>
            <a:spLocks noGrp="1"/>
          </p:cNvSpPr>
          <p:nvPr>
            <p:ph type="ftr" sz="quarter" idx="11"/>
          </p:nvPr>
        </p:nvSpPr>
        <p:spPr/>
        <p:txBody>
          <a:bodyPr numCol="1"/>
          <a:lstStyle/>
          <a:p>
            <a:r>
              <a:rPr lang="en-US"/>
              <a:t>www.anubhavtrainings.com</a:t>
            </a:r>
            <a:endParaRPr lang="en-US" sz="1100" dirty="0"/>
          </a:p>
        </p:txBody>
      </p:sp>
      <p:sp>
        <p:nvSpPr>
          <p:cNvPr id="4" name="Content Placeholder 2">
            <a:extLst>
              <a:ext uri="{FF2B5EF4-FFF2-40B4-BE49-F238E27FC236}">
                <a16:creationId xmlns:a16="http://schemas.microsoft.com/office/drawing/2014/main" id="{C1521A32-08BA-4660-9C46-8AF6C52DEDCE}"/>
              </a:ext>
            </a:extLst>
          </p:cNvPr>
          <p:cNvSpPr txBox="1">
            <a:spLocks/>
          </p:cNvSpPr>
          <p:nvPr/>
        </p:nvSpPr>
        <p:spPr>
          <a:xfrm>
            <a:off x="631714" y="1646052"/>
            <a:ext cx="10947669" cy="2937949"/>
          </a:xfrm>
          <a:prstGeom prst="rect">
            <a:avLst/>
          </a:prstGeom>
        </p:spPr>
        <p:txBody>
          <a:bodyPr numCol="1"/>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2400" dirty="0">
                <a:solidFill>
                  <a:srgbClr val="1F1F1F"/>
                </a:solidFill>
                <a:latin typeface="72-Regular"/>
              </a:rPr>
              <a:t>In the </a:t>
            </a:r>
            <a:r>
              <a:rPr lang="en-US" sz="2400" dirty="0">
                <a:solidFill>
                  <a:srgbClr val="1F1F1F"/>
                </a:solidFill>
                <a:latin typeface="72-Bold"/>
              </a:rPr>
              <a:t>New Instance or Subscription</a:t>
            </a:r>
            <a:r>
              <a:rPr lang="en-US" sz="2400" dirty="0">
                <a:solidFill>
                  <a:srgbClr val="1F1F1F"/>
                </a:solidFill>
                <a:latin typeface="72-Regular"/>
              </a:rPr>
              <a:t> dialog, choose </a:t>
            </a:r>
            <a:r>
              <a:rPr lang="en-US" sz="2400" dirty="0">
                <a:solidFill>
                  <a:srgbClr val="1F1F1F"/>
                </a:solidFill>
                <a:latin typeface="72-Bold"/>
              </a:rPr>
              <a:t>Integration Suite</a:t>
            </a:r>
            <a:r>
              <a:rPr lang="en-US" sz="2400" dirty="0">
                <a:solidFill>
                  <a:srgbClr val="1F1F1F"/>
                </a:solidFill>
                <a:latin typeface="72-Regular"/>
              </a:rPr>
              <a:t> from the list of services</a:t>
            </a:r>
          </a:p>
          <a:p>
            <a:r>
              <a:rPr lang="en-US" sz="2400" dirty="0">
                <a:solidFill>
                  <a:srgbClr val="1F1F1F"/>
                </a:solidFill>
                <a:latin typeface="72-Regular"/>
              </a:rPr>
              <a:t>Choose the default plan which is </a:t>
            </a:r>
            <a:r>
              <a:rPr lang="en-US" sz="2400" dirty="0">
                <a:solidFill>
                  <a:srgbClr val="1F1F1F"/>
                </a:solidFill>
                <a:latin typeface="72-Bold"/>
              </a:rPr>
              <a:t>trial</a:t>
            </a:r>
            <a:r>
              <a:rPr lang="en-US" sz="2400" dirty="0">
                <a:solidFill>
                  <a:srgbClr val="1F1F1F"/>
                </a:solidFill>
                <a:latin typeface="72-Regular"/>
              </a:rPr>
              <a:t> and then choose </a:t>
            </a:r>
            <a:r>
              <a:rPr lang="en-US" sz="2400" dirty="0">
                <a:solidFill>
                  <a:srgbClr val="1F1F1F"/>
                </a:solidFill>
                <a:latin typeface="72-Bold"/>
              </a:rPr>
              <a:t>Create</a:t>
            </a:r>
            <a:r>
              <a:rPr lang="en-US" sz="2400" dirty="0">
                <a:solidFill>
                  <a:srgbClr val="1F1F1F"/>
                </a:solidFill>
                <a:latin typeface="72-Regular"/>
              </a:rPr>
              <a:t>. You are subscribed to the service now</a:t>
            </a:r>
          </a:p>
          <a:p>
            <a:pPr marL="0" indent="0">
              <a:buFont typeface="Arial" pitchFamily="34" charset="0"/>
              <a:buNone/>
            </a:pPr>
            <a:endParaRPr lang="en-IN" altLang="en-IN" dirty="0"/>
          </a:p>
        </p:txBody>
      </p:sp>
      <p:graphicFrame>
        <p:nvGraphicFramePr>
          <p:cNvPr id="5" name="Object 4">
            <a:extLst>
              <a:ext uri="{FF2B5EF4-FFF2-40B4-BE49-F238E27FC236}">
                <a16:creationId xmlns:a16="http://schemas.microsoft.com/office/drawing/2014/main" id="{7E427B8F-69BA-4BFF-94EC-AF3DC0B93D73}"/>
              </a:ext>
            </a:extLst>
          </p:cNvPr>
          <p:cNvGraphicFramePr>
            <a:graphicFrameLocks noChangeAspect="1"/>
          </p:cNvGraphicFramePr>
          <p:nvPr>
            <p:extLst>
              <p:ext uri="{D42A27DB-BD31-4B8C-83A1-F6EECF244321}">
                <p14:modId xmlns:p14="http://schemas.microsoft.com/office/powerpoint/2010/main" val="3848862266"/>
              </p:ext>
            </p:extLst>
          </p:nvPr>
        </p:nvGraphicFramePr>
        <p:xfrm>
          <a:off x="1125860" y="3429000"/>
          <a:ext cx="8424936" cy="3381430"/>
        </p:xfrm>
        <a:graphic>
          <a:graphicData uri="http://schemas.openxmlformats.org/presentationml/2006/ole">
            <mc:AlternateContent xmlns:mc="http://schemas.openxmlformats.org/markup-compatibility/2006">
              <mc:Choice xmlns:v="urn:schemas-microsoft-com:vml" Requires="v">
                <p:oleObj spid="_x0000_s5134" name="Bitmap Image" r:id="rId3" imgW="5708520" imgH="2457360" progId="PBrush">
                  <p:embed/>
                </p:oleObj>
              </mc:Choice>
              <mc:Fallback>
                <p:oleObj name="Bitmap Image" r:id="rId3" imgW="5708520" imgH="2457360" progId="PBrush">
                  <p:embed/>
                  <p:pic>
                    <p:nvPicPr>
                      <p:cNvPr id="4" name="Picture 8">
                        <a:extLst>
                          <a:ext uri="{FF2B5EF4-FFF2-40B4-BE49-F238E27FC236}">
                            <a16:creationId xmlns:a16="http://schemas.microsoft.com/office/drawing/2014/main" id="{E9FD4598-3574-4144-A680-941D65DCE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860" y="3429000"/>
                        <a:ext cx="8424936" cy="338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28176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D143C-BC20-4BDC-ADBB-676056FA7BDB}"/>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DE0B2387-3B34-4721-A019-DD9584FDBC73}"/>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7F3D26D3-3FE3-4017-8B78-41D294455E6C}"/>
              </a:ext>
            </a:extLst>
          </p:cNvPr>
          <p:cNvSpPr txBox="1"/>
          <p:nvPr/>
        </p:nvSpPr>
        <p:spPr>
          <a:xfrm>
            <a:off x="477788" y="1818474"/>
            <a:ext cx="8666212" cy="830997"/>
          </a:xfrm>
          <a:prstGeom prst="rect">
            <a:avLst/>
          </a:prstGeom>
          <a:noFill/>
        </p:spPr>
        <p:txBody>
          <a:bodyPr wrap="square" numCol="1">
            <a:spAutoFit/>
          </a:bodyPr>
          <a:lstStyle/>
          <a:p>
            <a:r>
              <a:rPr lang="en-US" b="0" i="0" dirty="0">
                <a:solidFill>
                  <a:srgbClr val="1F1F1F"/>
                </a:solidFill>
                <a:effectLst/>
                <a:latin typeface="72-Regular"/>
              </a:rPr>
              <a:t>Select </a:t>
            </a:r>
            <a:r>
              <a:rPr lang="en-US" b="0" i="0" dirty="0">
                <a:solidFill>
                  <a:srgbClr val="1F1F1F"/>
                </a:solidFill>
                <a:effectLst/>
                <a:latin typeface="72-Bold"/>
              </a:rPr>
              <a:t>Security &gt; Users</a:t>
            </a:r>
            <a:r>
              <a:rPr lang="en-US" b="0" i="0" dirty="0">
                <a:solidFill>
                  <a:srgbClr val="1F1F1F"/>
                </a:solidFill>
                <a:effectLst/>
                <a:latin typeface="72-Regular"/>
              </a:rPr>
              <a:t>. Choose the entry against your name. In the </a:t>
            </a:r>
            <a:r>
              <a:rPr lang="en-US" b="0" i="0" dirty="0">
                <a:solidFill>
                  <a:srgbClr val="1F1F1F"/>
                </a:solidFill>
                <a:effectLst/>
                <a:latin typeface="72-Bold"/>
              </a:rPr>
              <a:t>Role Collections</a:t>
            </a:r>
            <a:r>
              <a:rPr lang="en-US" b="0" i="0" dirty="0">
                <a:solidFill>
                  <a:srgbClr val="1F1F1F"/>
                </a:solidFill>
                <a:effectLst/>
                <a:latin typeface="72-Regular"/>
              </a:rPr>
              <a:t> section, choose </a:t>
            </a:r>
            <a:r>
              <a:rPr lang="en-US" b="0" i="0" dirty="0">
                <a:solidFill>
                  <a:srgbClr val="1F1F1F"/>
                </a:solidFill>
                <a:effectLst/>
                <a:latin typeface="72-Bold"/>
              </a:rPr>
              <a:t>Assign Role Collection</a:t>
            </a:r>
            <a:endParaRPr lang="en-IN" altLang="en-IN" dirty="0"/>
          </a:p>
        </p:txBody>
      </p:sp>
    </p:spTree>
    <p:extLst>
      <p:ext uri="{BB962C8B-B14F-4D97-AF65-F5344CB8AC3E}">
        <p14:creationId xmlns:p14="http://schemas.microsoft.com/office/powerpoint/2010/main" val="2370495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51A9-4B2F-4B63-A70F-5D1CAB07323A}"/>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59CDF00C-0E79-4546-A035-114969FEC9F6}"/>
              </a:ext>
            </a:extLst>
          </p:cNvPr>
          <p:cNvSpPr>
            <a:spLocks noGrp="1"/>
          </p:cNvSpPr>
          <p:nvPr>
            <p:ph type="ftr" sz="quarter" idx="11"/>
          </p:nvPr>
        </p:nvSpPr>
        <p:spPr/>
        <p:txBody>
          <a:bodyPr numCol="1"/>
          <a:lstStyle/>
          <a:p>
            <a:r>
              <a:rPr lang="en-US"/>
              <a:t>www.anubhavtrainings.com</a:t>
            </a:r>
            <a:endParaRPr lang="en-US" sz="1100" dirty="0"/>
          </a:p>
        </p:txBody>
      </p:sp>
      <p:pic>
        <p:nvPicPr>
          <p:cNvPr id="4" name="Picture 2" descr="Assign Roles">
            <a:extLst>
              <a:ext uri="{FF2B5EF4-FFF2-40B4-BE49-F238E27FC236}">
                <a16:creationId xmlns:a16="http://schemas.microsoft.com/office/drawing/2014/main" id="{38744A1F-8B70-4CBC-9122-E712115C4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1026" y="1643994"/>
            <a:ext cx="10523905" cy="439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112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504E-6E0A-4C87-9354-CE27A7759389}"/>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3CF66843-7C51-495B-8A32-319491DE20A4}"/>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F6DEAC83-A8C8-44EF-8D04-FF36598CC785}"/>
              </a:ext>
            </a:extLst>
          </p:cNvPr>
          <p:cNvSpPr txBox="1"/>
          <p:nvPr/>
        </p:nvSpPr>
        <p:spPr>
          <a:xfrm>
            <a:off x="837827" y="2132857"/>
            <a:ext cx="10969943" cy="830997"/>
          </a:xfrm>
          <a:prstGeom prst="rect">
            <a:avLst/>
          </a:prstGeom>
          <a:noFill/>
        </p:spPr>
        <p:txBody>
          <a:bodyPr wrap="square" numCol="1">
            <a:spAutoFit/>
          </a:bodyPr>
          <a:lstStyle/>
          <a:p>
            <a:r>
              <a:rPr lang="en-US" b="0" i="0" dirty="0">
                <a:solidFill>
                  <a:srgbClr val="1F1F1F"/>
                </a:solidFill>
                <a:effectLst/>
                <a:latin typeface="72-Regular"/>
              </a:rPr>
              <a:t>In the dialog that appears, select </a:t>
            </a:r>
            <a:r>
              <a:rPr lang="en-US" b="0" i="0" dirty="0">
                <a:solidFill>
                  <a:srgbClr val="1F1F1F"/>
                </a:solidFill>
                <a:effectLst/>
                <a:latin typeface="72-Bold"/>
              </a:rPr>
              <a:t>Integration Provisioner</a:t>
            </a:r>
            <a:r>
              <a:rPr lang="en-US" b="0" i="0" dirty="0">
                <a:solidFill>
                  <a:srgbClr val="1F1F1F"/>
                </a:solidFill>
                <a:effectLst/>
                <a:latin typeface="72-Regular"/>
              </a:rPr>
              <a:t>. Choose </a:t>
            </a:r>
            <a:r>
              <a:rPr lang="en-US" b="0" i="0" dirty="0">
                <a:solidFill>
                  <a:srgbClr val="1F1F1F"/>
                </a:solidFill>
                <a:effectLst/>
                <a:latin typeface="72-Bold"/>
              </a:rPr>
              <a:t>Assign Role Collection</a:t>
            </a:r>
            <a:r>
              <a:rPr lang="en-US" b="0" i="0" dirty="0">
                <a:solidFill>
                  <a:srgbClr val="1F1F1F"/>
                </a:solidFill>
                <a:effectLst/>
                <a:latin typeface="72-Regular"/>
              </a:rPr>
              <a:t>.</a:t>
            </a:r>
          </a:p>
        </p:txBody>
      </p:sp>
      <p:pic>
        <p:nvPicPr>
          <p:cNvPr id="6" name="Picture 2" descr="Assign Role Collection">
            <a:extLst>
              <a:ext uri="{FF2B5EF4-FFF2-40B4-BE49-F238E27FC236}">
                <a16:creationId xmlns:a16="http://schemas.microsoft.com/office/drawing/2014/main" id="{07527D23-6EEB-4DC6-A223-DD8DA7173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61027" y="3006163"/>
            <a:ext cx="9769889" cy="202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640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9310-3D8A-4F26-91D7-E5FC2FA2B550}"/>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33EE049B-FF6D-4E21-9E0D-35A11A078083}"/>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A1F10DB2-4F9A-48AF-B677-1C3E0A0CB56C}"/>
              </a:ext>
            </a:extLst>
          </p:cNvPr>
          <p:cNvSpPr txBox="1"/>
          <p:nvPr/>
        </p:nvSpPr>
        <p:spPr>
          <a:xfrm>
            <a:off x="693811" y="2049306"/>
            <a:ext cx="11260047" cy="830997"/>
          </a:xfrm>
          <a:prstGeom prst="rect">
            <a:avLst/>
          </a:prstGeom>
          <a:noFill/>
        </p:spPr>
        <p:txBody>
          <a:bodyPr wrap="square" numCol="1">
            <a:spAutoFit/>
          </a:bodyPr>
          <a:lstStyle/>
          <a:p>
            <a:r>
              <a:rPr lang="en-US" b="0" i="0" dirty="0">
                <a:effectLst/>
                <a:latin typeface="72-Regular"/>
              </a:rPr>
              <a:t>Click </a:t>
            </a:r>
            <a:r>
              <a:rPr lang="en-US" b="0" i="0" dirty="0">
                <a:effectLst/>
                <a:latin typeface="72-Bold"/>
              </a:rPr>
              <a:t>Go to Application</a:t>
            </a:r>
            <a:r>
              <a:rPr lang="en-US" b="0" i="0" dirty="0">
                <a:effectLst/>
                <a:latin typeface="72-Regular"/>
              </a:rPr>
              <a:t> in the </a:t>
            </a:r>
            <a:r>
              <a:rPr lang="en-US" b="0" i="0" dirty="0">
                <a:effectLst/>
                <a:latin typeface="72-Bold"/>
              </a:rPr>
              <a:t>Integration Suite</a:t>
            </a:r>
            <a:r>
              <a:rPr lang="en-US" b="0" i="0" dirty="0">
                <a:effectLst/>
                <a:latin typeface="72-Regular"/>
              </a:rPr>
              <a:t> overview page. Now you are directed to the Integration Suite home page.</a:t>
            </a:r>
          </a:p>
        </p:txBody>
      </p:sp>
      <p:pic>
        <p:nvPicPr>
          <p:cNvPr id="6" name="Picture 2" descr="Assign Role Collection">
            <a:extLst>
              <a:ext uri="{FF2B5EF4-FFF2-40B4-BE49-F238E27FC236}">
                <a16:creationId xmlns:a16="http://schemas.microsoft.com/office/drawing/2014/main" id="{DE562A5D-5C00-4080-B281-AFA3388FD9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837828" y="3148209"/>
            <a:ext cx="7632848" cy="30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888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D6747-0AAA-4C6D-8D54-C454835B44DA}"/>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3A503B6D-C924-4BDB-A226-66BC72498630}"/>
              </a:ext>
            </a:extLst>
          </p:cNvPr>
          <p:cNvSpPr>
            <a:spLocks noGrp="1"/>
          </p:cNvSpPr>
          <p:nvPr>
            <p:ph type="ftr" sz="quarter" idx="11"/>
          </p:nvPr>
        </p:nvSpPr>
        <p:spPr/>
        <p:txBody>
          <a:bodyPr numCol="1"/>
          <a:lstStyle/>
          <a:p>
            <a:r>
              <a:rPr lang="en-US"/>
              <a:t>www.anubhavtrainings.com</a:t>
            </a:r>
            <a:endParaRPr lang="en-US" sz="1100" dirty="0"/>
          </a:p>
        </p:txBody>
      </p:sp>
      <p:sp>
        <p:nvSpPr>
          <p:cNvPr id="4" name="Content Placeholder 2">
            <a:extLst>
              <a:ext uri="{FF2B5EF4-FFF2-40B4-BE49-F238E27FC236}">
                <a16:creationId xmlns:a16="http://schemas.microsoft.com/office/drawing/2014/main" id="{B2D4AE0A-FFA2-410E-9F31-CB23DB74EC3B}"/>
              </a:ext>
            </a:extLst>
          </p:cNvPr>
          <p:cNvSpPr txBox="1">
            <a:spLocks/>
          </p:cNvSpPr>
          <p:nvPr/>
        </p:nvSpPr>
        <p:spPr>
          <a:xfrm>
            <a:off x="1673352" y="1978534"/>
            <a:ext cx="9749652" cy="2326487"/>
          </a:xfrm>
          <a:prstGeom prst="rect">
            <a:avLst/>
          </a:prstGeom>
        </p:spPr>
        <p:txBody>
          <a:bodyPr numCol="1"/>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dirty="0">
                <a:solidFill>
                  <a:srgbClr val="1F1F1F"/>
                </a:solidFill>
                <a:latin typeface="72-Regular"/>
              </a:rPr>
              <a:t>In the Integration Suite home page, choose </a:t>
            </a:r>
            <a:r>
              <a:rPr lang="en-US" sz="1800" dirty="0">
                <a:solidFill>
                  <a:srgbClr val="1F1F1F"/>
                </a:solidFill>
                <a:latin typeface="72-Bold"/>
              </a:rPr>
              <a:t>Add Capabilities</a:t>
            </a:r>
            <a:r>
              <a:rPr lang="en-US" sz="1800" dirty="0">
                <a:solidFill>
                  <a:srgbClr val="1F1F1F"/>
                </a:solidFill>
                <a:latin typeface="72-Regular"/>
              </a:rPr>
              <a:t> to activate the capabilities offered by Integration Suite.</a:t>
            </a:r>
          </a:p>
          <a:p>
            <a:endParaRPr lang="en-IN" altLang="en-IN" dirty="0"/>
          </a:p>
        </p:txBody>
      </p:sp>
      <p:graphicFrame>
        <p:nvGraphicFramePr>
          <p:cNvPr id="5" name="Object 4">
            <a:extLst>
              <a:ext uri="{FF2B5EF4-FFF2-40B4-BE49-F238E27FC236}">
                <a16:creationId xmlns:a16="http://schemas.microsoft.com/office/drawing/2014/main" id="{3A4DC425-ABC2-4515-BB7F-72B2C160246D}"/>
              </a:ext>
            </a:extLst>
          </p:cNvPr>
          <p:cNvGraphicFramePr>
            <a:graphicFrameLocks noChangeAspect="1"/>
          </p:cNvGraphicFramePr>
          <p:nvPr>
            <p:extLst>
              <p:ext uri="{D42A27DB-BD31-4B8C-83A1-F6EECF244321}">
                <p14:modId xmlns:p14="http://schemas.microsoft.com/office/powerpoint/2010/main" val="4177040395"/>
              </p:ext>
            </p:extLst>
          </p:nvPr>
        </p:nvGraphicFramePr>
        <p:xfrm>
          <a:off x="1673351" y="2487168"/>
          <a:ext cx="8381501" cy="3226116"/>
        </p:xfrm>
        <a:graphic>
          <a:graphicData uri="http://schemas.openxmlformats.org/presentationml/2006/ole">
            <mc:AlternateContent xmlns:mc="http://schemas.openxmlformats.org/markup-compatibility/2006">
              <mc:Choice xmlns:v="urn:schemas-microsoft-com:vml" Requires="v">
                <p:oleObj spid="_x0000_s6157" name="Bitmap Image" r:id="rId3" imgW="8667720" imgH="5200560" progId="PBrush">
                  <p:embed/>
                </p:oleObj>
              </mc:Choice>
              <mc:Fallback>
                <p:oleObj name="Bitmap Image" r:id="rId3" imgW="8667720" imgH="5200560" progId="PBrush">
                  <p:embed/>
                  <p:pic>
                    <p:nvPicPr>
                      <p:cNvPr id="4" name="Picture 7">
                        <a:extLst>
                          <a:ext uri="{FF2B5EF4-FFF2-40B4-BE49-F238E27FC236}">
                            <a16:creationId xmlns:a16="http://schemas.microsoft.com/office/drawing/2014/main" id="{468A94D4-03E4-4B34-A5F3-C68289EA8B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351" y="2487168"/>
                        <a:ext cx="8381501" cy="322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4811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E4073-242E-4F3A-A0F8-32069D00F130}"/>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4C9286DD-1142-4BE5-B574-EC880E84087A}"/>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B451DA08-FD00-426B-A187-F9D24971050B}"/>
              </a:ext>
            </a:extLst>
          </p:cNvPr>
          <p:cNvSpPr txBox="1"/>
          <p:nvPr/>
        </p:nvSpPr>
        <p:spPr>
          <a:xfrm>
            <a:off x="549796" y="1916832"/>
            <a:ext cx="10153128" cy="646331"/>
          </a:xfrm>
          <a:prstGeom prst="rect">
            <a:avLst/>
          </a:prstGeom>
          <a:noFill/>
        </p:spPr>
        <p:txBody>
          <a:bodyPr wrap="square" numCol="1">
            <a:spAutoFit/>
          </a:bodyPr>
          <a:lstStyle/>
          <a:p>
            <a:r>
              <a:rPr lang="en-US" sz="1800" b="0" i="0" dirty="0">
                <a:solidFill>
                  <a:srgbClr val="1F1F1F"/>
                </a:solidFill>
                <a:effectLst/>
                <a:latin typeface="72-Regular"/>
              </a:rPr>
              <a:t>For this tutorial, you must select the </a:t>
            </a:r>
            <a:r>
              <a:rPr lang="en-US" sz="1800" b="0" i="0" dirty="0">
                <a:solidFill>
                  <a:srgbClr val="1F1F1F"/>
                </a:solidFill>
                <a:effectLst/>
                <a:latin typeface="72-Bold"/>
              </a:rPr>
              <a:t>Design, Develop and Operate Integration Scenarios</a:t>
            </a:r>
            <a:r>
              <a:rPr lang="en-US" sz="1800" b="0" i="0" dirty="0">
                <a:solidFill>
                  <a:srgbClr val="1F1F1F"/>
                </a:solidFill>
                <a:effectLst/>
                <a:latin typeface="72-Regular"/>
              </a:rPr>
              <a:t> and </a:t>
            </a:r>
            <a:r>
              <a:rPr lang="en-US" sz="1800" b="0" i="0" dirty="0">
                <a:solidFill>
                  <a:srgbClr val="1F1F1F"/>
                </a:solidFill>
                <a:effectLst/>
                <a:latin typeface="72-Bold"/>
              </a:rPr>
              <a:t>Design, Develop and Manage APIs click</a:t>
            </a:r>
            <a:r>
              <a:rPr lang="en-US" sz="1800" b="0" i="0" dirty="0">
                <a:solidFill>
                  <a:srgbClr val="1F1F1F"/>
                </a:solidFill>
                <a:effectLst/>
                <a:latin typeface="72-Regular"/>
              </a:rPr>
              <a:t> capabilities. Choose </a:t>
            </a:r>
            <a:r>
              <a:rPr lang="en-US" sz="1800" b="0" i="0" dirty="0">
                <a:solidFill>
                  <a:srgbClr val="1F1F1F"/>
                </a:solidFill>
                <a:effectLst/>
                <a:latin typeface="72-Bold"/>
              </a:rPr>
              <a:t>Next</a:t>
            </a:r>
            <a:r>
              <a:rPr lang="en-US" sz="1800" b="0" i="0" dirty="0">
                <a:solidFill>
                  <a:srgbClr val="1F1F1F"/>
                </a:solidFill>
                <a:effectLst/>
                <a:latin typeface="72-Regular"/>
              </a:rPr>
              <a:t>.</a:t>
            </a:r>
          </a:p>
        </p:txBody>
      </p:sp>
      <p:graphicFrame>
        <p:nvGraphicFramePr>
          <p:cNvPr id="6" name="Object 5">
            <a:extLst>
              <a:ext uri="{FF2B5EF4-FFF2-40B4-BE49-F238E27FC236}">
                <a16:creationId xmlns:a16="http://schemas.microsoft.com/office/drawing/2014/main" id="{F9C36A1A-582E-46DC-8390-1B6A0E439669}"/>
              </a:ext>
            </a:extLst>
          </p:cNvPr>
          <p:cNvGraphicFramePr>
            <a:graphicFrameLocks noChangeAspect="1"/>
          </p:cNvGraphicFramePr>
          <p:nvPr>
            <p:extLst>
              <p:ext uri="{D42A27DB-BD31-4B8C-83A1-F6EECF244321}">
                <p14:modId xmlns:p14="http://schemas.microsoft.com/office/powerpoint/2010/main" val="2298080584"/>
              </p:ext>
            </p:extLst>
          </p:nvPr>
        </p:nvGraphicFramePr>
        <p:xfrm>
          <a:off x="1832152" y="2674783"/>
          <a:ext cx="8222699" cy="3704497"/>
        </p:xfrm>
        <a:graphic>
          <a:graphicData uri="http://schemas.openxmlformats.org/presentationml/2006/ole">
            <mc:AlternateContent xmlns:mc="http://schemas.openxmlformats.org/markup-compatibility/2006">
              <mc:Choice xmlns:v="urn:schemas-microsoft-com:vml" Requires="v">
                <p:oleObj spid="_x0000_s7181" name="Bitmap Image" r:id="rId3" imgW="10864800" imgH="4896000" progId="PBrush">
                  <p:embed/>
                </p:oleObj>
              </mc:Choice>
              <mc:Fallback>
                <p:oleObj name="Bitmap Image" r:id="rId3" imgW="10864800" imgH="4896000" progId="PBrush">
                  <p:embed/>
                  <p:pic>
                    <p:nvPicPr>
                      <p:cNvPr id="5" name="Picture 7">
                        <a:extLst>
                          <a:ext uri="{FF2B5EF4-FFF2-40B4-BE49-F238E27FC236}">
                            <a16:creationId xmlns:a16="http://schemas.microsoft.com/office/drawing/2014/main" id="{E4E26D3C-DFFD-4CFD-BE1E-2A95EACFE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2152" y="2674783"/>
                        <a:ext cx="8222699" cy="370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14393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076F-2CBF-46AD-A2BC-C972D72878A9}"/>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C3150A8B-57B2-481D-A5AB-4C07D7848FB2}"/>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FC2D1BB5-FB28-4044-88DB-90FA8C057B84}"/>
              </a:ext>
            </a:extLst>
          </p:cNvPr>
          <p:cNvSpPr txBox="1"/>
          <p:nvPr/>
        </p:nvSpPr>
        <p:spPr>
          <a:xfrm>
            <a:off x="981844" y="2187806"/>
            <a:ext cx="6096000" cy="461665"/>
          </a:xfrm>
          <a:prstGeom prst="rect">
            <a:avLst/>
          </a:prstGeom>
          <a:noFill/>
        </p:spPr>
        <p:txBody>
          <a:bodyPr wrap="square" numCol="1">
            <a:spAutoFit/>
          </a:bodyPr>
          <a:lstStyle/>
          <a:p>
            <a:r>
              <a:rPr lang="en-IN" altLang="en-IN" b="0" i="0" dirty="0">
                <a:solidFill>
                  <a:srgbClr val="1F1F1F"/>
                </a:solidFill>
                <a:effectLst/>
                <a:latin typeface="72-Regular"/>
              </a:rPr>
              <a:t>Choose </a:t>
            </a:r>
            <a:r>
              <a:rPr lang="en-IN" altLang="en-IN" b="0" i="0" dirty="0">
                <a:solidFill>
                  <a:srgbClr val="1F1F1F"/>
                </a:solidFill>
                <a:effectLst/>
                <a:latin typeface="72-Bold"/>
              </a:rPr>
              <a:t>Next</a:t>
            </a:r>
            <a:r>
              <a:rPr lang="en-IN" altLang="en-IN" b="0" i="0" dirty="0">
                <a:solidFill>
                  <a:srgbClr val="1F1F1F"/>
                </a:solidFill>
                <a:effectLst/>
                <a:latin typeface="72-Regular"/>
              </a:rPr>
              <a:t>.</a:t>
            </a:r>
          </a:p>
        </p:txBody>
      </p:sp>
      <p:pic>
        <p:nvPicPr>
          <p:cNvPr id="6" name="Picture 2" descr="Intermediate Step">
            <a:extLst>
              <a:ext uri="{FF2B5EF4-FFF2-40B4-BE49-F238E27FC236}">
                <a16:creationId xmlns:a16="http://schemas.microsoft.com/office/drawing/2014/main" id="{F4DB8929-DE74-47E7-AEC0-D812B3F33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81844" y="2649471"/>
            <a:ext cx="8741540" cy="466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99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8176" y="96258"/>
            <a:ext cx="10924788" cy="711081"/>
          </a:xfrm>
        </p:spPr>
        <p:txBody>
          <a:bodyPr numCol="1"/>
          <a:lstStyle/>
          <a:p>
            <a:r>
              <a:rPr lang="en-US" sz="3600" dirty="0">
                <a:solidFill>
                  <a:schemeClr val="tx1">
                    <a:lumMod val="85000"/>
                    <a:lumOff val="15000"/>
                  </a:schemeClr>
                </a:solidFill>
                <a:latin typeface="Arial Black" panose="020B0A04020102020204" pitchFamily="34" charset="0"/>
              </a:rPr>
              <a:t>SAP Cloud Integration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6" name="Google Shape;195;p13">
            <a:extLst>
              <a:ext uri="{FF2B5EF4-FFF2-40B4-BE49-F238E27FC236}">
                <a16:creationId xmlns:a16="http://schemas.microsoft.com/office/drawing/2014/main" id="{9C2ED91B-49EB-412B-BC10-A3370A77F83E}"/>
              </a:ext>
            </a:extLst>
          </p:cNvPr>
          <p:cNvSpPr txBox="1"/>
          <p:nvPr/>
        </p:nvSpPr>
        <p:spPr>
          <a:xfrm>
            <a:off x="6240738" y="4594510"/>
            <a:ext cx="3935895" cy="461665"/>
          </a:xfrm>
          <a:prstGeom prst="rect">
            <a:avLst/>
          </a:prstGeom>
          <a:noFill/>
          <a:ln>
            <a:noFill/>
          </a:ln>
        </p:spPr>
        <p:txBody>
          <a:bodyPr spcFirstLastPara="1" wrap="square" lIns="91425" tIns="45700" rIns="91425" bIns="45700" numCol="1" anchor="t" anchorCtr="0">
            <a:spAutoFit/>
          </a:bodyPr>
          <a:lstStyle/>
          <a:p>
            <a:pPr marL="0" marR="0" lvl="0" indent="0" algn="l" rtl="0">
              <a:spcBef>
                <a:spcPts val="0"/>
              </a:spcBef>
              <a:spcAft>
                <a:spcPts val="0"/>
              </a:spcAft>
              <a:buNone/>
            </a:pPr>
            <a:r>
              <a:rPr lang="en-US" sz="2400" b="1" dirty="0">
                <a:solidFill>
                  <a:schemeClr val="lt1"/>
                </a:solidFill>
                <a:latin typeface="Arial"/>
                <a:ea typeface="Arial"/>
                <a:cs typeface="Arial"/>
                <a:sym typeface="Arial"/>
              </a:rPr>
              <a:t>OLD ITEGRATION</a:t>
            </a:r>
            <a:endParaRPr sz="2400" b="1" dirty="0">
              <a:solidFill>
                <a:schemeClr val="lt1"/>
              </a:solidFill>
              <a:latin typeface="Arial"/>
              <a:ea typeface="Arial"/>
              <a:cs typeface="Arial"/>
              <a:sym typeface="Arial"/>
            </a:endParaRPr>
          </a:p>
        </p:txBody>
      </p:sp>
      <p:pic>
        <p:nvPicPr>
          <p:cNvPr id="14" name="Google Shape;206;p14" descr="Enterprise Integration with SAP CPI (Part 1 of 4) - INTEGRTR | Bridging  Clouds">
            <a:extLst>
              <a:ext uri="{FF2B5EF4-FFF2-40B4-BE49-F238E27FC236}">
                <a16:creationId xmlns:a16="http://schemas.microsoft.com/office/drawing/2014/main" id="{9465B2EA-51AA-4602-AA03-86EBB36AA3AC}"/>
              </a:ext>
            </a:extLst>
          </p:cNvPr>
          <p:cNvPicPr preferRelativeResize="0"/>
          <p:nvPr/>
        </p:nvPicPr>
        <p:blipFill rotWithShape="1">
          <a:blip r:embed="rId4">
            <a:alphaModFix/>
          </a:blip>
          <a:srcRect/>
          <a:stretch/>
        </p:blipFill>
        <p:spPr>
          <a:xfrm>
            <a:off x="126276" y="1309816"/>
            <a:ext cx="10366513" cy="2880719"/>
          </a:xfrm>
          <a:prstGeom prst="rect">
            <a:avLst/>
          </a:prstGeom>
          <a:noFill/>
          <a:ln>
            <a:noFill/>
          </a:ln>
        </p:spPr>
      </p:pic>
      <p:pic>
        <p:nvPicPr>
          <p:cNvPr id="17" name="Google Shape;207;p14" descr="GitHub - TrinidadMG/CPIBuildBlock: CPI Build Block for Hackathon">
            <a:extLst>
              <a:ext uri="{FF2B5EF4-FFF2-40B4-BE49-F238E27FC236}">
                <a16:creationId xmlns:a16="http://schemas.microsoft.com/office/drawing/2014/main" id="{1FE22686-BB79-46DF-8B29-F8882E0209B2}"/>
              </a:ext>
            </a:extLst>
          </p:cNvPr>
          <p:cNvPicPr preferRelativeResize="0"/>
          <p:nvPr/>
        </p:nvPicPr>
        <p:blipFill rotWithShape="1">
          <a:blip r:embed="rId5">
            <a:alphaModFix/>
          </a:blip>
          <a:srcRect/>
          <a:stretch/>
        </p:blipFill>
        <p:spPr>
          <a:xfrm>
            <a:off x="3315101" y="3214407"/>
            <a:ext cx="4462670" cy="2965962"/>
          </a:xfrm>
          <a:prstGeom prst="rect">
            <a:avLst/>
          </a:prstGeom>
          <a:noFill/>
          <a:ln>
            <a:noFill/>
          </a:ln>
        </p:spPr>
      </p:pic>
    </p:spTree>
    <p:extLst>
      <p:ext uri="{BB962C8B-B14F-4D97-AF65-F5344CB8AC3E}">
        <p14:creationId xmlns:p14="http://schemas.microsoft.com/office/powerpoint/2010/main" val="2703503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B8D5-4761-45AE-BCDC-78E1E905D470}"/>
              </a:ext>
            </a:extLst>
          </p:cNvPr>
          <p:cNvSpPr>
            <a:spLocks noGrp="1"/>
          </p:cNvSpPr>
          <p:nvPr>
            <p:ph type="title"/>
          </p:nvPr>
        </p:nvSpPr>
        <p:spPr/>
        <p:txBody>
          <a:bodyPr numCol="1"/>
          <a:lstStyle/>
          <a:p>
            <a:endParaRPr lang="en-IN" altLang="en-IN" dirty="0"/>
          </a:p>
        </p:txBody>
      </p:sp>
      <p:sp>
        <p:nvSpPr>
          <p:cNvPr id="3" name="Footer Placeholder 2">
            <a:extLst>
              <a:ext uri="{FF2B5EF4-FFF2-40B4-BE49-F238E27FC236}">
                <a16:creationId xmlns:a16="http://schemas.microsoft.com/office/drawing/2014/main" id="{57F2ED59-A945-4A20-908A-C2976C6F2F6C}"/>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E44B8D79-1621-40DA-8853-2A77C13356BF}"/>
              </a:ext>
            </a:extLst>
          </p:cNvPr>
          <p:cNvSpPr txBox="1"/>
          <p:nvPr/>
        </p:nvSpPr>
        <p:spPr>
          <a:xfrm>
            <a:off x="580089" y="1840998"/>
            <a:ext cx="8306172" cy="338554"/>
          </a:xfrm>
          <a:prstGeom prst="rect">
            <a:avLst/>
          </a:prstGeom>
          <a:noFill/>
        </p:spPr>
        <p:txBody>
          <a:bodyPr wrap="square" numCol="1">
            <a:spAutoFit/>
          </a:bodyPr>
          <a:lstStyle/>
          <a:p>
            <a:r>
              <a:rPr lang="en-US" sz="1600" b="0" i="0" dirty="0">
                <a:solidFill>
                  <a:srgbClr val="1F1F1F"/>
                </a:solidFill>
                <a:effectLst/>
                <a:latin typeface="72-Regular"/>
              </a:rPr>
              <a:t>Select the </a:t>
            </a:r>
            <a:r>
              <a:rPr lang="en-US" sz="1600" b="0" i="0" dirty="0">
                <a:solidFill>
                  <a:srgbClr val="1F1F1F"/>
                </a:solidFill>
                <a:effectLst/>
                <a:latin typeface="72-Bold"/>
              </a:rPr>
              <a:t>Enable API Business Hub Enterprise</a:t>
            </a:r>
            <a:r>
              <a:rPr lang="en-US" sz="1600" b="0" i="0" dirty="0">
                <a:solidFill>
                  <a:srgbClr val="1F1F1F"/>
                </a:solidFill>
                <a:effectLst/>
                <a:latin typeface="72-Regular"/>
              </a:rPr>
              <a:t> checkbox. Choose </a:t>
            </a:r>
            <a:r>
              <a:rPr lang="en-US" sz="1600" b="0" i="0" dirty="0">
                <a:solidFill>
                  <a:srgbClr val="1F1F1F"/>
                </a:solidFill>
                <a:effectLst/>
                <a:latin typeface="72-Bold"/>
              </a:rPr>
              <a:t>Next</a:t>
            </a:r>
            <a:r>
              <a:rPr lang="en-US" sz="1600" b="0" i="0" dirty="0">
                <a:solidFill>
                  <a:srgbClr val="1F1F1F"/>
                </a:solidFill>
                <a:effectLst/>
                <a:latin typeface="72-Regular"/>
              </a:rPr>
              <a:t>.</a:t>
            </a:r>
          </a:p>
        </p:txBody>
      </p:sp>
      <p:graphicFrame>
        <p:nvGraphicFramePr>
          <p:cNvPr id="6" name="Object 5">
            <a:extLst>
              <a:ext uri="{FF2B5EF4-FFF2-40B4-BE49-F238E27FC236}">
                <a16:creationId xmlns:a16="http://schemas.microsoft.com/office/drawing/2014/main" id="{CA02B6C2-C26E-41D4-BC2E-1E31E77345FF}"/>
              </a:ext>
            </a:extLst>
          </p:cNvPr>
          <p:cNvGraphicFramePr>
            <a:graphicFrameLocks noChangeAspect="1"/>
          </p:cNvGraphicFramePr>
          <p:nvPr>
            <p:extLst>
              <p:ext uri="{D42A27DB-BD31-4B8C-83A1-F6EECF244321}">
                <p14:modId xmlns:p14="http://schemas.microsoft.com/office/powerpoint/2010/main" val="836472239"/>
              </p:ext>
            </p:extLst>
          </p:nvPr>
        </p:nvGraphicFramePr>
        <p:xfrm>
          <a:off x="1673352" y="2291635"/>
          <a:ext cx="8453508" cy="3465894"/>
        </p:xfrm>
        <a:graphic>
          <a:graphicData uri="http://schemas.openxmlformats.org/presentationml/2006/ole">
            <mc:AlternateContent xmlns:mc="http://schemas.openxmlformats.org/markup-compatibility/2006">
              <mc:Choice xmlns:v="urn:schemas-microsoft-com:vml" Requires="v">
                <p:oleObj spid="_x0000_s8204" name="Bitmap Image" r:id="rId3" imgW="11220480" imgH="4730760" progId="PBrush">
                  <p:embed/>
                </p:oleObj>
              </mc:Choice>
              <mc:Fallback>
                <p:oleObj name="Bitmap Image" r:id="rId3" imgW="11220480" imgH="4730760" progId="PBrush">
                  <p:embed/>
                  <p:pic>
                    <p:nvPicPr>
                      <p:cNvPr id="4" name="Picture 6">
                        <a:extLst>
                          <a:ext uri="{FF2B5EF4-FFF2-40B4-BE49-F238E27FC236}">
                            <a16:creationId xmlns:a16="http://schemas.microsoft.com/office/drawing/2014/main" id="{41A1D3EE-EAAA-467B-BECC-8A77B5F337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352" y="2291635"/>
                        <a:ext cx="8453508" cy="346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43374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BF3C-648D-4CD0-8727-C48290D326F9}"/>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5E959150-8E90-4585-A6C0-DFC7A6615039}"/>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2E948D51-7271-4AB2-A69C-04B0F615F501}"/>
              </a:ext>
            </a:extLst>
          </p:cNvPr>
          <p:cNvSpPr txBox="1"/>
          <p:nvPr/>
        </p:nvSpPr>
        <p:spPr>
          <a:xfrm>
            <a:off x="693812" y="1988841"/>
            <a:ext cx="8450188" cy="400110"/>
          </a:xfrm>
          <a:prstGeom prst="rect">
            <a:avLst/>
          </a:prstGeom>
          <a:noFill/>
        </p:spPr>
        <p:txBody>
          <a:bodyPr wrap="square" numCol="1">
            <a:spAutoFit/>
          </a:bodyPr>
          <a:lstStyle/>
          <a:p>
            <a:r>
              <a:rPr lang="en-US" sz="2000" b="0" i="0" dirty="0">
                <a:solidFill>
                  <a:srgbClr val="1F1F1F"/>
                </a:solidFill>
                <a:effectLst/>
                <a:latin typeface="72-Regular"/>
              </a:rPr>
              <a:t>Choose </a:t>
            </a:r>
            <a:r>
              <a:rPr lang="en-US" sz="2000" b="0" i="0" dirty="0">
                <a:solidFill>
                  <a:srgbClr val="1F1F1F"/>
                </a:solidFill>
                <a:effectLst/>
                <a:latin typeface="72-Bold"/>
              </a:rPr>
              <a:t>Activate</a:t>
            </a:r>
            <a:r>
              <a:rPr lang="en-US" sz="2000" b="0" i="0" dirty="0">
                <a:solidFill>
                  <a:srgbClr val="1F1F1F"/>
                </a:solidFill>
                <a:effectLst/>
                <a:latin typeface="72-Regular"/>
              </a:rPr>
              <a:t> to provision the selected capabilities.</a:t>
            </a:r>
          </a:p>
        </p:txBody>
      </p:sp>
      <p:pic>
        <p:nvPicPr>
          <p:cNvPr id="6" name="Picture 6" descr="Activate capabilities">
            <a:extLst>
              <a:ext uri="{FF2B5EF4-FFF2-40B4-BE49-F238E27FC236}">
                <a16:creationId xmlns:a16="http://schemas.microsoft.com/office/drawing/2014/main" id="{480DBA38-9DA9-4705-B915-492AFABE1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13646" y="2375729"/>
            <a:ext cx="8081165" cy="361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839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D52F8-8BA7-494C-A571-9B23655DE225}"/>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73F5EF7E-33D0-41B8-94C7-01B1AA0434E9}"/>
              </a:ext>
            </a:extLst>
          </p:cNvPr>
          <p:cNvSpPr>
            <a:spLocks noGrp="1"/>
          </p:cNvSpPr>
          <p:nvPr>
            <p:ph type="ftr" sz="quarter" idx="11"/>
          </p:nvPr>
        </p:nvSpPr>
        <p:spPr/>
        <p:txBody>
          <a:bodyPr numCol="1"/>
          <a:lstStyle/>
          <a:p>
            <a:r>
              <a:rPr lang="en-US"/>
              <a:t>www.anubhavtrainings.com</a:t>
            </a:r>
            <a:endParaRPr lang="en-US" sz="1100" dirty="0"/>
          </a:p>
        </p:txBody>
      </p:sp>
      <p:pic>
        <p:nvPicPr>
          <p:cNvPr id="4" name="Picture 2" descr="Activation dialog">
            <a:extLst>
              <a:ext uri="{FF2B5EF4-FFF2-40B4-BE49-F238E27FC236}">
                <a16:creationId xmlns:a16="http://schemas.microsoft.com/office/drawing/2014/main" id="{198BB1D4-89F4-49BF-8AD8-BECA91D46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44813" y="1711440"/>
            <a:ext cx="7230676" cy="343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6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8051-40C1-43F9-AE87-7E27AAC42732}"/>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83C48307-81BF-4B7B-8CFD-30E345DA9988}"/>
              </a:ext>
            </a:extLst>
          </p:cNvPr>
          <p:cNvSpPr>
            <a:spLocks noGrp="1"/>
          </p:cNvSpPr>
          <p:nvPr>
            <p:ph type="ftr" sz="quarter" idx="11"/>
          </p:nvPr>
        </p:nvSpPr>
        <p:spPr/>
        <p:txBody>
          <a:bodyPr numCol="1"/>
          <a:lstStyle/>
          <a:p>
            <a:r>
              <a:rPr lang="en-US"/>
              <a:t>www.anubhavtrainings.com</a:t>
            </a:r>
            <a:endParaRPr lang="en-US" sz="1100" dirty="0"/>
          </a:p>
        </p:txBody>
      </p:sp>
      <p:sp>
        <p:nvSpPr>
          <p:cNvPr id="4" name="Content Placeholder 2">
            <a:extLst>
              <a:ext uri="{FF2B5EF4-FFF2-40B4-BE49-F238E27FC236}">
                <a16:creationId xmlns:a16="http://schemas.microsoft.com/office/drawing/2014/main" id="{E810ED1E-D720-427A-B155-A9938E8FC1A7}"/>
              </a:ext>
            </a:extLst>
          </p:cNvPr>
          <p:cNvSpPr txBox="1">
            <a:spLocks/>
          </p:cNvSpPr>
          <p:nvPr/>
        </p:nvSpPr>
        <p:spPr>
          <a:xfrm>
            <a:off x="234966" y="1916832"/>
            <a:ext cx="9389612" cy="1738498"/>
          </a:xfrm>
          <a:prstGeom prst="rect">
            <a:avLst/>
          </a:prstGeom>
        </p:spPr>
        <p:txBody>
          <a:bodyPr numCol="1"/>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a:latin typeface="72-Regular"/>
              </a:rPr>
              <a:t>Automatically assign roles and create service instances using Booster</a:t>
            </a:r>
          </a:p>
          <a:p>
            <a:r>
              <a:rPr lang="en-US" sz="1800">
                <a:solidFill>
                  <a:srgbClr val="1F1F1F"/>
                </a:solidFill>
                <a:latin typeface="72-Regular"/>
              </a:rPr>
              <a:t>Navigate to the overview page of your SAP BTP global account.</a:t>
            </a:r>
          </a:p>
          <a:p>
            <a:r>
              <a:rPr lang="en-US" sz="1800">
                <a:solidFill>
                  <a:srgbClr val="1F1F1F"/>
                </a:solidFill>
                <a:latin typeface="72-Regular"/>
              </a:rPr>
              <a:t>Choose </a:t>
            </a:r>
            <a:r>
              <a:rPr lang="en-US" sz="1800">
                <a:solidFill>
                  <a:srgbClr val="1F1F1F"/>
                </a:solidFill>
                <a:latin typeface="72-Bold"/>
              </a:rPr>
              <a:t>Boosters</a:t>
            </a:r>
            <a:r>
              <a:rPr lang="en-US" sz="1800">
                <a:solidFill>
                  <a:srgbClr val="1F1F1F"/>
                </a:solidFill>
                <a:latin typeface="72-Regular"/>
              </a:rPr>
              <a:t> on the left navigation pane</a:t>
            </a:r>
            <a:endParaRPr lang="en-US" sz="1800">
              <a:solidFill>
                <a:srgbClr val="085CAF"/>
              </a:solidFill>
              <a:latin typeface="72-Regular"/>
            </a:endParaRPr>
          </a:p>
          <a:p>
            <a:r>
              <a:rPr lang="en-US" sz="1800">
                <a:solidFill>
                  <a:srgbClr val="1F1F1F"/>
                </a:solidFill>
                <a:latin typeface="72-Regular"/>
              </a:rPr>
              <a:t>From the list of boosters, look out for the tile </a:t>
            </a:r>
            <a:r>
              <a:rPr lang="en-US" sz="1800">
                <a:solidFill>
                  <a:srgbClr val="1F1F1F"/>
                </a:solidFill>
                <a:latin typeface="72-Bold"/>
              </a:rPr>
              <a:t>Enable Integration Suite</a:t>
            </a:r>
            <a:r>
              <a:rPr lang="en-US" sz="1800">
                <a:solidFill>
                  <a:srgbClr val="1F1F1F"/>
                </a:solidFill>
                <a:latin typeface="72-Regular"/>
              </a:rPr>
              <a:t>. You can start the booster execution by choosing </a:t>
            </a:r>
            <a:r>
              <a:rPr lang="en-US" sz="1800">
                <a:solidFill>
                  <a:srgbClr val="1F1F1F"/>
                </a:solidFill>
                <a:latin typeface="72-Bold"/>
              </a:rPr>
              <a:t>Start</a:t>
            </a:r>
            <a:r>
              <a:rPr lang="en-US" sz="1800">
                <a:solidFill>
                  <a:srgbClr val="1F1F1F"/>
                </a:solidFill>
                <a:latin typeface="72-Regular"/>
              </a:rPr>
              <a:t> on the tile.</a:t>
            </a:r>
          </a:p>
          <a:p>
            <a:br>
              <a:rPr lang="en-US" sz="1800">
                <a:solidFill>
                  <a:srgbClr val="1F1F1F"/>
                </a:solidFill>
                <a:latin typeface="72-Regular"/>
              </a:rPr>
            </a:br>
            <a:endParaRPr lang="en-IN" altLang="en-IN" sz="1800" dirty="0"/>
          </a:p>
        </p:txBody>
      </p:sp>
    </p:spTree>
    <p:extLst>
      <p:ext uri="{BB962C8B-B14F-4D97-AF65-F5344CB8AC3E}">
        <p14:creationId xmlns:p14="http://schemas.microsoft.com/office/powerpoint/2010/main" val="3746504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883C-4D54-40FD-AAB3-432B75E2EB7B}"/>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36FC7732-1356-40DB-96DA-70ECAF9F4451}"/>
              </a:ext>
            </a:extLst>
          </p:cNvPr>
          <p:cNvSpPr>
            <a:spLocks noGrp="1"/>
          </p:cNvSpPr>
          <p:nvPr>
            <p:ph type="ftr" sz="quarter" idx="11"/>
          </p:nvPr>
        </p:nvSpPr>
        <p:spPr/>
        <p:txBody>
          <a:bodyPr numCol="1"/>
          <a:lstStyle/>
          <a:p>
            <a:r>
              <a:rPr lang="en-US"/>
              <a:t>www.anubhavtrainings.com</a:t>
            </a:r>
            <a:endParaRPr lang="en-US" sz="1100" dirty="0"/>
          </a:p>
        </p:txBody>
      </p:sp>
      <p:pic>
        <p:nvPicPr>
          <p:cNvPr id="4" name="Picture 2" descr="Booster Tile">
            <a:extLst>
              <a:ext uri="{FF2B5EF4-FFF2-40B4-BE49-F238E27FC236}">
                <a16:creationId xmlns:a16="http://schemas.microsoft.com/office/drawing/2014/main" id="{1D9808F3-2881-44A7-AA0B-D11EC188C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3812" y="1733643"/>
            <a:ext cx="5917845" cy="421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283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F2CEF-3AF6-496B-B0F6-D7C3A7E0B1B5}"/>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2EA32F60-9D60-48C1-97BC-0EC92C630FFB}"/>
              </a:ext>
            </a:extLst>
          </p:cNvPr>
          <p:cNvSpPr>
            <a:spLocks noGrp="1"/>
          </p:cNvSpPr>
          <p:nvPr>
            <p:ph type="ftr" sz="quarter" idx="11"/>
          </p:nvPr>
        </p:nvSpPr>
        <p:spPr/>
        <p:txBody>
          <a:bodyPr numCol="1"/>
          <a:lstStyle/>
          <a:p>
            <a:r>
              <a:rPr lang="en-US"/>
              <a:t>www.anubhavtrainings.com</a:t>
            </a:r>
            <a:endParaRPr lang="en-US" sz="1100" dirty="0"/>
          </a:p>
        </p:txBody>
      </p:sp>
      <p:sp>
        <p:nvSpPr>
          <p:cNvPr id="4" name="Content Placeholder 2">
            <a:extLst>
              <a:ext uri="{FF2B5EF4-FFF2-40B4-BE49-F238E27FC236}">
                <a16:creationId xmlns:a16="http://schemas.microsoft.com/office/drawing/2014/main" id="{BF6E4FBB-9495-4366-915B-0AE361206C9A}"/>
              </a:ext>
            </a:extLst>
          </p:cNvPr>
          <p:cNvSpPr txBox="1">
            <a:spLocks/>
          </p:cNvSpPr>
          <p:nvPr/>
        </p:nvSpPr>
        <p:spPr>
          <a:xfrm>
            <a:off x="1673352" y="1978535"/>
            <a:ext cx="8885556" cy="1234442"/>
          </a:xfrm>
          <a:prstGeom prst="rect">
            <a:avLst/>
          </a:prstGeom>
        </p:spPr>
        <p:txBody>
          <a:bodyPr numCol="1"/>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a:solidFill>
                  <a:srgbClr val="1F1F1F"/>
                </a:solidFill>
                <a:latin typeface="72-Regular"/>
              </a:rPr>
              <a:t>In the </a:t>
            </a:r>
            <a:r>
              <a:rPr lang="en-US" sz="1800">
                <a:solidFill>
                  <a:srgbClr val="1F1F1F"/>
                </a:solidFill>
                <a:latin typeface="72-Bold"/>
              </a:rPr>
              <a:t>Configure Subaccount</a:t>
            </a:r>
            <a:r>
              <a:rPr lang="en-US" sz="1800">
                <a:solidFill>
                  <a:srgbClr val="1F1F1F"/>
                </a:solidFill>
                <a:latin typeface="72-Regular"/>
              </a:rPr>
              <a:t> tab, select your subaccount, organization, and space in which you have subscribed for Integration Suite service. Choose </a:t>
            </a:r>
            <a:r>
              <a:rPr lang="en-US" sz="1800">
                <a:solidFill>
                  <a:srgbClr val="1F1F1F"/>
                </a:solidFill>
                <a:latin typeface="72-Bold"/>
              </a:rPr>
              <a:t>Next</a:t>
            </a:r>
            <a:r>
              <a:rPr lang="en-US" sz="1800">
                <a:solidFill>
                  <a:srgbClr val="1F1F1F"/>
                </a:solidFill>
                <a:latin typeface="72-Regular"/>
              </a:rPr>
              <a:t>.</a:t>
            </a:r>
            <a:endParaRPr lang="en-IN" altLang="en-IN" sz="1800" dirty="0"/>
          </a:p>
        </p:txBody>
      </p:sp>
      <p:pic>
        <p:nvPicPr>
          <p:cNvPr id="5" name="Picture 2" descr="Configure Subaccount">
            <a:extLst>
              <a:ext uri="{FF2B5EF4-FFF2-40B4-BE49-F238E27FC236}">
                <a16:creationId xmlns:a16="http://schemas.microsoft.com/office/drawing/2014/main" id="{E53C7323-7946-451D-AF9E-6B8CED76C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590594" y="2692053"/>
            <a:ext cx="7384137" cy="321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455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0A43-5FCE-47D7-AD9C-4B233E443C3D}"/>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2C69F313-836B-4F03-BF45-92BC1529D09A}"/>
              </a:ext>
            </a:extLst>
          </p:cNvPr>
          <p:cNvSpPr>
            <a:spLocks noGrp="1"/>
          </p:cNvSpPr>
          <p:nvPr>
            <p:ph type="ftr" sz="quarter" idx="11"/>
          </p:nvPr>
        </p:nvSpPr>
        <p:spPr/>
        <p:txBody>
          <a:bodyPr numCol="1"/>
          <a:lstStyle/>
          <a:p>
            <a:r>
              <a:rPr lang="en-US"/>
              <a:t>www.anubhavtrainings.com</a:t>
            </a:r>
            <a:endParaRPr lang="en-US" sz="1100" dirty="0"/>
          </a:p>
        </p:txBody>
      </p:sp>
      <p:sp>
        <p:nvSpPr>
          <p:cNvPr id="4" name="Content Placeholder 2">
            <a:extLst>
              <a:ext uri="{FF2B5EF4-FFF2-40B4-BE49-F238E27FC236}">
                <a16:creationId xmlns:a16="http://schemas.microsoft.com/office/drawing/2014/main" id="{FA3EACE0-5D78-41AB-8402-CEA1A7894F0D}"/>
              </a:ext>
            </a:extLst>
          </p:cNvPr>
          <p:cNvSpPr txBox="1">
            <a:spLocks/>
          </p:cNvSpPr>
          <p:nvPr/>
        </p:nvSpPr>
        <p:spPr>
          <a:xfrm>
            <a:off x="1673352" y="1978534"/>
            <a:ext cx="9915382" cy="2326487"/>
          </a:xfrm>
          <a:prstGeom prst="rect">
            <a:avLst/>
          </a:prstGeom>
        </p:spPr>
        <p:txBody>
          <a:bodyPr numCol="1"/>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2000">
                <a:solidFill>
                  <a:srgbClr val="1F1F1F"/>
                </a:solidFill>
                <a:latin typeface="72-Regular"/>
              </a:rPr>
              <a:t>In the </a:t>
            </a:r>
            <a:r>
              <a:rPr lang="en-US" sz="2000">
                <a:solidFill>
                  <a:srgbClr val="1F1F1F"/>
                </a:solidFill>
                <a:latin typeface="72-Bold"/>
              </a:rPr>
              <a:t>Select Activated Capabilities</a:t>
            </a:r>
            <a:r>
              <a:rPr lang="en-US" sz="2000">
                <a:solidFill>
                  <a:srgbClr val="1F1F1F"/>
                </a:solidFill>
                <a:latin typeface="72-Regular"/>
              </a:rPr>
              <a:t> tab, select </a:t>
            </a:r>
            <a:r>
              <a:rPr lang="en-US" sz="2000">
                <a:solidFill>
                  <a:srgbClr val="1F1F1F"/>
                </a:solidFill>
                <a:latin typeface="72-Bold"/>
              </a:rPr>
              <a:t>Design, Develop, and Operate Integration Scenarios</a:t>
            </a:r>
            <a:r>
              <a:rPr lang="en-US" sz="2000">
                <a:solidFill>
                  <a:srgbClr val="1F1F1F"/>
                </a:solidFill>
                <a:latin typeface="72-Regular"/>
              </a:rPr>
              <a:t> and </a:t>
            </a:r>
            <a:r>
              <a:rPr lang="en-US" sz="2000">
                <a:solidFill>
                  <a:srgbClr val="1F1F1F"/>
                </a:solidFill>
                <a:latin typeface="72-Bold"/>
              </a:rPr>
              <a:t>Design, Develop, and Manage APIs</a:t>
            </a:r>
            <a:r>
              <a:rPr lang="en-US" sz="2000">
                <a:solidFill>
                  <a:srgbClr val="1F1F1F"/>
                </a:solidFill>
                <a:latin typeface="72-Regular"/>
              </a:rPr>
              <a:t>. Choose </a:t>
            </a:r>
            <a:r>
              <a:rPr lang="en-US" sz="2000">
                <a:solidFill>
                  <a:srgbClr val="1F1F1F"/>
                </a:solidFill>
                <a:latin typeface="72-Bold"/>
              </a:rPr>
              <a:t>Next</a:t>
            </a:r>
            <a:r>
              <a:rPr lang="en-US" sz="2000">
                <a:solidFill>
                  <a:srgbClr val="1F1F1F"/>
                </a:solidFill>
                <a:latin typeface="72-Regular"/>
              </a:rPr>
              <a:t>.</a:t>
            </a:r>
          </a:p>
          <a:p>
            <a:endParaRPr lang="en-IN" altLang="en-IN" sz="2000" dirty="0"/>
          </a:p>
        </p:txBody>
      </p:sp>
      <p:pic>
        <p:nvPicPr>
          <p:cNvPr id="5" name="Picture 4" descr="Select Capabilities">
            <a:extLst>
              <a:ext uri="{FF2B5EF4-FFF2-40B4-BE49-F238E27FC236}">
                <a16:creationId xmlns:a16="http://schemas.microsoft.com/office/drawing/2014/main" id="{2D2BFFC8-225A-4923-AF22-55EFEEB6C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01910" y="2533139"/>
            <a:ext cx="8020894" cy="391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032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C56B-F142-4829-8DDB-ADB1B32E9A99}"/>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81F2FE25-2C1C-421B-A0C2-FBB3750706B0}"/>
              </a:ext>
            </a:extLst>
          </p:cNvPr>
          <p:cNvSpPr>
            <a:spLocks noGrp="1"/>
          </p:cNvSpPr>
          <p:nvPr>
            <p:ph type="ftr" sz="quarter" idx="11"/>
          </p:nvPr>
        </p:nvSpPr>
        <p:spPr/>
        <p:txBody>
          <a:bodyPr numCol="1"/>
          <a:lstStyle/>
          <a:p>
            <a:r>
              <a:rPr lang="en-US"/>
              <a:t>www.anubhavtrainings.com</a:t>
            </a:r>
            <a:endParaRPr lang="en-US" sz="1100" dirty="0"/>
          </a:p>
        </p:txBody>
      </p:sp>
      <p:sp>
        <p:nvSpPr>
          <p:cNvPr id="4" name="Content Placeholder 2">
            <a:extLst>
              <a:ext uri="{FF2B5EF4-FFF2-40B4-BE49-F238E27FC236}">
                <a16:creationId xmlns:a16="http://schemas.microsoft.com/office/drawing/2014/main" id="{4476CE3B-5D59-422F-A176-4D5752A28E5D}"/>
              </a:ext>
            </a:extLst>
          </p:cNvPr>
          <p:cNvSpPr txBox="1">
            <a:spLocks/>
          </p:cNvSpPr>
          <p:nvPr/>
        </p:nvSpPr>
        <p:spPr>
          <a:xfrm>
            <a:off x="1673352" y="1978535"/>
            <a:ext cx="9677644" cy="946410"/>
          </a:xfrm>
          <a:prstGeom prst="rect">
            <a:avLst/>
          </a:prstGeom>
        </p:spPr>
        <p:txBody>
          <a:bodyPr numCol="1"/>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2400">
                <a:solidFill>
                  <a:srgbClr val="1F1F1F"/>
                </a:solidFill>
                <a:latin typeface="72-Regular"/>
              </a:rPr>
              <a:t>In the </a:t>
            </a:r>
            <a:r>
              <a:rPr lang="en-US" sz="2400">
                <a:solidFill>
                  <a:srgbClr val="1F1F1F"/>
                </a:solidFill>
                <a:latin typeface="72-Bold"/>
              </a:rPr>
              <a:t>Review</a:t>
            </a:r>
            <a:r>
              <a:rPr lang="en-US" sz="2400">
                <a:solidFill>
                  <a:srgbClr val="1F1F1F"/>
                </a:solidFill>
                <a:latin typeface="72-Regular"/>
              </a:rPr>
              <a:t> tab, check your selections and choose </a:t>
            </a:r>
            <a:r>
              <a:rPr lang="en-US" sz="2400">
                <a:solidFill>
                  <a:srgbClr val="1F1F1F"/>
                </a:solidFill>
                <a:latin typeface="72-Bold"/>
              </a:rPr>
              <a:t>Finish</a:t>
            </a:r>
            <a:r>
              <a:rPr lang="en-US" sz="2400">
                <a:solidFill>
                  <a:srgbClr val="1F1F1F"/>
                </a:solidFill>
                <a:latin typeface="72-Regular"/>
              </a:rPr>
              <a:t>. You can see that the booster is being processed.</a:t>
            </a:r>
            <a:endParaRPr lang="en-IN" altLang="en-IN" sz="2400" dirty="0"/>
          </a:p>
        </p:txBody>
      </p:sp>
      <p:pic>
        <p:nvPicPr>
          <p:cNvPr id="5" name="Picture 2" descr="Booster Progress">
            <a:extLst>
              <a:ext uri="{FF2B5EF4-FFF2-40B4-BE49-F238E27FC236}">
                <a16:creationId xmlns:a16="http://schemas.microsoft.com/office/drawing/2014/main" id="{0AB54862-6EEA-433C-BEA2-E3861F07B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133972" y="2924945"/>
            <a:ext cx="6128796" cy="2171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641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05A8-9BC1-42BC-8AF2-19B9947FDC34}"/>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31CD11F3-ECA6-4FD4-808C-C9E9FD3D50AE}"/>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83D78856-F5A4-4D61-8B04-6C6AC7D2FCB8}"/>
              </a:ext>
            </a:extLst>
          </p:cNvPr>
          <p:cNvSpPr txBox="1"/>
          <p:nvPr/>
        </p:nvSpPr>
        <p:spPr>
          <a:xfrm>
            <a:off x="609440" y="1772816"/>
            <a:ext cx="10669547" cy="830997"/>
          </a:xfrm>
          <a:prstGeom prst="rect">
            <a:avLst/>
          </a:prstGeom>
          <a:noFill/>
        </p:spPr>
        <p:txBody>
          <a:bodyPr wrap="square" numCol="1">
            <a:spAutoFit/>
          </a:bodyPr>
          <a:lstStyle/>
          <a:p>
            <a:r>
              <a:rPr lang="en-US" b="0" i="0" dirty="0">
                <a:solidFill>
                  <a:srgbClr val="1F1F1F"/>
                </a:solidFill>
                <a:effectLst/>
                <a:latin typeface="72-Regular"/>
              </a:rPr>
              <a:t>Upon successful execution of the booster, choose </a:t>
            </a:r>
            <a:r>
              <a:rPr lang="en-US" b="0" i="0" dirty="0">
                <a:solidFill>
                  <a:srgbClr val="1F1F1F"/>
                </a:solidFill>
                <a:effectLst/>
                <a:latin typeface="72-Bold"/>
              </a:rPr>
              <a:t>Go to Application</a:t>
            </a:r>
            <a:r>
              <a:rPr lang="en-US" b="0" i="0" dirty="0">
                <a:solidFill>
                  <a:srgbClr val="1F1F1F"/>
                </a:solidFill>
                <a:effectLst/>
                <a:latin typeface="72-Regular"/>
              </a:rPr>
              <a:t>. Also, choose </a:t>
            </a:r>
            <a:r>
              <a:rPr lang="en-US" b="0" i="0" dirty="0">
                <a:solidFill>
                  <a:srgbClr val="1F1F1F"/>
                </a:solidFill>
                <a:effectLst/>
                <a:latin typeface="72-Bold"/>
              </a:rPr>
              <a:t>Access Service Instance(s)</a:t>
            </a:r>
            <a:r>
              <a:rPr lang="en-US" b="0" i="0" dirty="0">
                <a:solidFill>
                  <a:srgbClr val="1F1F1F"/>
                </a:solidFill>
                <a:effectLst/>
                <a:latin typeface="72-Regular"/>
              </a:rPr>
              <a:t> to view the service instance and service key.</a:t>
            </a:r>
            <a:endParaRPr lang="en-IN" altLang="en-IN" dirty="0"/>
          </a:p>
        </p:txBody>
      </p:sp>
      <p:pic>
        <p:nvPicPr>
          <p:cNvPr id="6" name="Picture 2" descr="Booster Success">
            <a:extLst>
              <a:ext uri="{FF2B5EF4-FFF2-40B4-BE49-F238E27FC236}">
                <a16:creationId xmlns:a16="http://schemas.microsoft.com/office/drawing/2014/main" id="{77DAB80A-2BCC-49A9-ADE2-FB959938D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73352" y="2839890"/>
            <a:ext cx="8669532" cy="286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906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688DF-3DEA-4534-B08E-6618752EF68A}"/>
              </a:ext>
            </a:extLst>
          </p:cNvPr>
          <p:cNvSpPr>
            <a:spLocks noGrp="1"/>
          </p:cNvSpPr>
          <p:nvPr>
            <p:ph type="title"/>
          </p:nvPr>
        </p:nvSpPr>
        <p:spPr/>
        <p:txBody>
          <a:bodyPr numCol="1"/>
          <a:lstStyle/>
          <a:p>
            <a:endParaRPr lang="en-IN" altLang="en-IN"/>
          </a:p>
        </p:txBody>
      </p:sp>
      <p:sp>
        <p:nvSpPr>
          <p:cNvPr id="3" name="Footer Placeholder 2">
            <a:extLst>
              <a:ext uri="{FF2B5EF4-FFF2-40B4-BE49-F238E27FC236}">
                <a16:creationId xmlns:a16="http://schemas.microsoft.com/office/drawing/2014/main" id="{B77F5577-A555-4DD8-8904-316D985825ED}"/>
              </a:ext>
            </a:extLst>
          </p:cNvPr>
          <p:cNvSpPr>
            <a:spLocks noGrp="1"/>
          </p:cNvSpPr>
          <p:nvPr>
            <p:ph type="ftr" sz="quarter" idx="11"/>
          </p:nvPr>
        </p:nvSpPr>
        <p:spPr/>
        <p:txBody>
          <a:bodyPr numCol="1"/>
          <a:lstStyle/>
          <a:p>
            <a:r>
              <a:rPr lang="en-US"/>
              <a:t>www.anubhavtrainings.com</a:t>
            </a:r>
            <a:endParaRPr lang="en-US" sz="1100" dirty="0"/>
          </a:p>
        </p:txBody>
      </p:sp>
      <p:sp>
        <p:nvSpPr>
          <p:cNvPr id="5" name="TextBox 4">
            <a:extLst>
              <a:ext uri="{FF2B5EF4-FFF2-40B4-BE49-F238E27FC236}">
                <a16:creationId xmlns:a16="http://schemas.microsoft.com/office/drawing/2014/main" id="{B41CC515-F249-46C3-9AA6-A623EDB3AD9F}"/>
              </a:ext>
            </a:extLst>
          </p:cNvPr>
          <p:cNvSpPr txBox="1"/>
          <p:nvPr/>
        </p:nvSpPr>
        <p:spPr>
          <a:xfrm>
            <a:off x="765820" y="1988840"/>
            <a:ext cx="6096000" cy="461665"/>
          </a:xfrm>
          <a:prstGeom prst="rect">
            <a:avLst/>
          </a:prstGeom>
          <a:noFill/>
        </p:spPr>
        <p:txBody>
          <a:bodyPr wrap="square" numCol="1">
            <a:spAutoFit/>
          </a:bodyPr>
          <a:lstStyle/>
          <a:p>
            <a:r>
              <a:rPr lang="en-IN" altLang="en-IN" b="0" i="0" dirty="0">
                <a:solidFill>
                  <a:schemeClr val="tx1"/>
                </a:solidFill>
                <a:effectLst/>
                <a:latin typeface="72-Regular"/>
              </a:rPr>
              <a:t>Verify the activated capabilities</a:t>
            </a:r>
            <a:endParaRPr lang="en-IN" altLang="en-IN" dirty="0">
              <a:solidFill>
                <a:schemeClr val="tx1"/>
              </a:solidFill>
            </a:endParaRPr>
          </a:p>
        </p:txBody>
      </p:sp>
      <p:pic>
        <p:nvPicPr>
          <p:cNvPr id="6" name="Picture 2" descr="Activated Capabilities">
            <a:extLst>
              <a:ext uri="{FF2B5EF4-FFF2-40B4-BE49-F238E27FC236}">
                <a16:creationId xmlns:a16="http://schemas.microsoft.com/office/drawing/2014/main" id="{4CB5FAFD-B40B-4F5C-B8A8-A1CF9F0D5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40190" y="2805299"/>
            <a:ext cx="8638597" cy="3319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04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8176" y="96258"/>
            <a:ext cx="10924788" cy="711081"/>
          </a:xfrm>
        </p:spPr>
        <p:txBody>
          <a:bodyPr numCol="1"/>
          <a:lstStyle/>
          <a:p>
            <a:r>
              <a:rPr lang="en-US" sz="3600" dirty="0">
                <a:solidFill>
                  <a:schemeClr val="tx1">
                    <a:lumMod val="85000"/>
                    <a:lumOff val="15000"/>
                  </a:schemeClr>
                </a:solidFill>
                <a:latin typeface="Arial Black" panose="020B0A04020102020204" pitchFamily="34" charset="0"/>
              </a:rPr>
              <a:t>SAP Cloud Integration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6" name="Google Shape;195;p13">
            <a:extLst>
              <a:ext uri="{FF2B5EF4-FFF2-40B4-BE49-F238E27FC236}">
                <a16:creationId xmlns:a16="http://schemas.microsoft.com/office/drawing/2014/main" id="{9C2ED91B-49EB-412B-BC10-A3370A77F83E}"/>
              </a:ext>
            </a:extLst>
          </p:cNvPr>
          <p:cNvSpPr txBox="1"/>
          <p:nvPr/>
        </p:nvSpPr>
        <p:spPr>
          <a:xfrm>
            <a:off x="6240738" y="4594510"/>
            <a:ext cx="3935895" cy="461665"/>
          </a:xfrm>
          <a:prstGeom prst="rect">
            <a:avLst/>
          </a:prstGeom>
          <a:noFill/>
          <a:ln>
            <a:noFill/>
          </a:ln>
        </p:spPr>
        <p:txBody>
          <a:bodyPr spcFirstLastPara="1" wrap="square" lIns="91425" tIns="45700" rIns="91425" bIns="45700" numCol="1" anchor="t" anchorCtr="0">
            <a:spAutoFit/>
          </a:bodyPr>
          <a:lstStyle/>
          <a:p>
            <a:pPr marL="0" marR="0" lvl="0" indent="0" algn="l" rtl="0">
              <a:spcBef>
                <a:spcPts val="0"/>
              </a:spcBef>
              <a:spcAft>
                <a:spcPts val="0"/>
              </a:spcAft>
              <a:buNone/>
            </a:pPr>
            <a:r>
              <a:rPr lang="en-US" sz="2400" b="1" dirty="0">
                <a:solidFill>
                  <a:schemeClr val="lt1"/>
                </a:solidFill>
                <a:latin typeface="Arial"/>
                <a:ea typeface="Arial"/>
                <a:cs typeface="Arial"/>
                <a:sym typeface="Arial"/>
              </a:rPr>
              <a:t>OLD ITEGRATION</a:t>
            </a:r>
            <a:endParaRPr sz="2400" b="1" dirty="0">
              <a:solidFill>
                <a:schemeClr val="lt1"/>
              </a:solidFill>
              <a:latin typeface="Arial"/>
              <a:ea typeface="Arial"/>
              <a:cs typeface="Arial"/>
              <a:sym typeface="Arial"/>
            </a:endParaRPr>
          </a:p>
        </p:txBody>
      </p:sp>
      <p:pic>
        <p:nvPicPr>
          <p:cNvPr id="23" name="Google Shape;214;p15">
            <a:extLst>
              <a:ext uri="{FF2B5EF4-FFF2-40B4-BE49-F238E27FC236}">
                <a16:creationId xmlns:a16="http://schemas.microsoft.com/office/drawing/2014/main" id="{C9724C77-8F42-49C0-AFF8-7D6CD1FA8C57}"/>
              </a:ext>
            </a:extLst>
          </p:cNvPr>
          <p:cNvPicPr preferRelativeResize="0"/>
          <p:nvPr/>
        </p:nvPicPr>
        <p:blipFill rotWithShape="1">
          <a:blip r:embed="rId4">
            <a:alphaModFix/>
          </a:blip>
          <a:srcRect/>
          <a:stretch/>
        </p:blipFill>
        <p:spPr>
          <a:xfrm>
            <a:off x="331719" y="1595391"/>
            <a:ext cx="9563100" cy="1688498"/>
          </a:xfrm>
          <a:prstGeom prst="rect">
            <a:avLst/>
          </a:prstGeom>
          <a:noFill/>
          <a:ln>
            <a:noFill/>
          </a:ln>
        </p:spPr>
      </p:pic>
      <p:sp>
        <p:nvSpPr>
          <p:cNvPr id="24" name="Google Shape;217;p15">
            <a:extLst>
              <a:ext uri="{FF2B5EF4-FFF2-40B4-BE49-F238E27FC236}">
                <a16:creationId xmlns:a16="http://schemas.microsoft.com/office/drawing/2014/main" id="{C4C55ED9-A6A8-426C-9A30-07E7FF3B7208}"/>
              </a:ext>
            </a:extLst>
          </p:cNvPr>
          <p:cNvSpPr txBox="1"/>
          <p:nvPr/>
        </p:nvSpPr>
        <p:spPr>
          <a:xfrm>
            <a:off x="4188930" y="3569464"/>
            <a:ext cx="1848678" cy="461665"/>
          </a:xfrm>
          <a:prstGeom prst="rect">
            <a:avLst/>
          </a:prstGeom>
          <a:noFill/>
          <a:ln>
            <a:noFill/>
          </a:ln>
        </p:spPr>
        <p:txBody>
          <a:bodyPr spcFirstLastPara="1" wrap="square" lIns="91425" tIns="45700" rIns="91425" bIns="45700" numCol="1" anchor="t" anchorCtr="0">
            <a:spAutoFit/>
          </a:bodyPr>
          <a:lstStyle/>
          <a:p>
            <a:pPr marL="0" marR="0" lvl="0" indent="0" algn="l" rtl="0">
              <a:spcBef>
                <a:spcPts val="0"/>
              </a:spcBef>
              <a:spcAft>
                <a:spcPts val="0"/>
              </a:spcAft>
              <a:buNone/>
            </a:pPr>
            <a:r>
              <a:rPr lang="en-US" sz="2400" b="1" dirty="0">
                <a:solidFill>
                  <a:srgbClr val="FF0000"/>
                </a:solidFill>
                <a:latin typeface="Arial"/>
                <a:ea typeface="Arial"/>
                <a:cs typeface="Arial"/>
                <a:sym typeface="Arial"/>
              </a:rPr>
              <a:t>CASE 1 </a:t>
            </a:r>
            <a:endParaRPr sz="2400" b="1" dirty="0">
              <a:solidFill>
                <a:schemeClr val="dk1"/>
              </a:solidFill>
              <a:latin typeface="Arial"/>
              <a:ea typeface="Arial"/>
              <a:cs typeface="Arial"/>
              <a:sym typeface="Arial"/>
            </a:endParaRPr>
          </a:p>
        </p:txBody>
      </p:sp>
      <p:sp>
        <p:nvSpPr>
          <p:cNvPr id="25" name="Google Shape;220;p15">
            <a:extLst>
              <a:ext uri="{FF2B5EF4-FFF2-40B4-BE49-F238E27FC236}">
                <a16:creationId xmlns:a16="http://schemas.microsoft.com/office/drawing/2014/main" id="{CC121390-7EA3-4C87-A852-9372B24C9F77}"/>
              </a:ext>
            </a:extLst>
          </p:cNvPr>
          <p:cNvSpPr txBox="1"/>
          <p:nvPr/>
        </p:nvSpPr>
        <p:spPr>
          <a:xfrm>
            <a:off x="1326874" y="3884666"/>
            <a:ext cx="1649896" cy="368395"/>
          </a:xfrm>
          <a:prstGeom prst="rect">
            <a:avLst/>
          </a:prstGeom>
          <a:noFill/>
          <a:ln>
            <a:noFill/>
          </a:ln>
        </p:spPr>
        <p:txBody>
          <a:bodyPr spcFirstLastPara="1" wrap="square" lIns="91425" tIns="45700" rIns="91425" bIns="45700" numCol="1" anchor="t" anchorCtr="0">
            <a:spAutoFit/>
          </a:bodyPr>
          <a:lstStyle/>
          <a:p>
            <a:pPr marL="0" marR="0" lvl="0" indent="0" algn="l" rtl="0">
              <a:spcBef>
                <a:spcPts val="0"/>
              </a:spcBef>
              <a:spcAft>
                <a:spcPts val="0"/>
              </a:spcAft>
              <a:buNone/>
            </a:pPr>
            <a:r>
              <a:rPr lang="en-US" sz="1800" b="1" dirty="0">
                <a:solidFill>
                  <a:srgbClr val="C55A11"/>
                </a:solidFill>
                <a:latin typeface="Arial"/>
                <a:ea typeface="Arial"/>
                <a:cs typeface="Arial"/>
                <a:sym typeface="Arial"/>
              </a:rPr>
              <a:t>Source</a:t>
            </a:r>
            <a:endParaRPr sz="1800" b="1" dirty="0">
              <a:solidFill>
                <a:srgbClr val="C55A11"/>
              </a:solidFill>
              <a:latin typeface="Arial"/>
              <a:ea typeface="Arial"/>
              <a:cs typeface="Arial"/>
              <a:sym typeface="Arial"/>
            </a:endParaRPr>
          </a:p>
        </p:txBody>
      </p:sp>
      <p:sp>
        <p:nvSpPr>
          <p:cNvPr id="26" name="Google Shape;221;p15">
            <a:extLst>
              <a:ext uri="{FF2B5EF4-FFF2-40B4-BE49-F238E27FC236}">
                <a16:creationId xmlns:a16="http://schemas.microsoft.com/office/drawing/2014/main" id="{43482E49-623D-4F96-9C68-D6CF91ED7821}"/>
              </a:ext>
            </a:extLst>
          </p:cNvPr>
          <p:cNvSpPr txBox="1"/>
          <p:nvPr/>
        </p:nvSpPr>
        <p:spPr>
          <a:xfrm>
            <a:off x="7444410" y="3890665"/>
            <a:ext cx="1649896" cy="368395"/>
          </a:xfrm>
          <a:prstGeom prst="rect">
            <a:avLst/>
          </a:prstGeom>
          <a:noFill/>
          <a:ln>
            <a:noFill/>
          </a:ln>
        </p:spPr>
        <p:txBody>
          <a:bodyPr spcFirstLastPara="1" wrap="square" lIns="91425" tIns="45700" rIns="91425" bIns="45700" numCol="1" anchor="t" anchorCtr="0">
            <a:spAutoFit/>
          </a:bodyPr>
          <a:lstStyle/>
          <a:p>
            <a:pPr marL="0" marR="0" lvl="0" indent="0" algn="l" rtl="0">
              <a:spcBef>
                <a:spcPts val="0"/>
              </a:spcBef>
              <a:spcAft>
                <a:spcPts val="0"/>
              </a:spcAft>
              <a:buNone/>
            </a:pPr>
            <a:r>
              <a:rPr lang="en-US" sz="1800" b="1" dirty="0">
                <a:solidFill>
                  <a:srgbClr val="C55A11"/>
                </a:solidFill>
                <a:latin typeface="Arial"/>
                <a:ea typeface="Arial"/>
                <a:cs typeface="Arial"/>
                <a:sym typeface="Arial"/>
              </a:rPr>
              <a:t>Target</a:t>
            </a:r>
            <a:endParaRPr sz="1800" b="1" dirty="0">
              <a:solidFill>
                <a:srgbClr val="C55A11"/>
              </a:solidFill>
              <a:latin typeface="Arial"/>
              <a:ea typeface="Arial"/>
              <a:cs typeface="Arial"/>
              <a:sym typeface="Arial"/>
            </a:endParaRPr>
          </a:p>
        </p:txBody>
      </p:sp>
      <p:sp>
        <p:nvSpPr>
          <p:cNvPr id="27" name="Google Shape;215;p15">
            <a:extLst>
              <a:ext uri="{FF2B5EF4-FFF2-40B4-BE49-F238E27FC236}">
                <a16:creationId xmlns:a16="http://schemas.microsoft.com/office/drawing/2014/main" id="{DBDFAFFF-FEE8-4D7B-802A-DB6CDB6A70CE}"/>
              </a:ext>
            </a:extLst>
          </p:cNvPr>
          <p:cNvSpPr/>
          <p:nvPr/>
        </p:nvSpPr>
        <p:spPr>
          <a:xfrm>
            <a:off x="685801" y="4423855"/>
            <a:ext cx="2932043" cy="1958008"/>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numCol="1"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 name="Google Shape;216;p15">
            <a:extLst>
              <a:ext uri="{FF2B5EF4-FFF2-40B4-BE49-F238E27FC236}">
                <a16:creationId xmlns:a16="http://schemas.microsoft.com/office/drawing/2014/main" id="{AF11A030-5A11-4C60-977A-8633F2F0FD54}"/>
              </a:ext>
            </a:extLst>
          </p:cNvPr>
          <p:cNvSpPr txBox="1"/>
          <p:nvPr/>
        </p:nvSpPr>
        <p:spPr>
          <a:xfrm>
            <a:off x="875582" y="4455114"/>
            <a:ext cx="2842590" cy="1477328"/>
          </a:xfrm>
          <a:prstGeom prst="rect">
            <a:avLst/>
          </a:prstGeom>
          <a:noFill/>
          <a:ln>
            <a:noFill/>
          </a:ln>
        </p:spPr>
        <p:txBody>
          <a:bodyPr spcFirstLastPara="1" wrap="square" lIns="91425" tIns="45700" rIns="91425" bIns="45700" numCol="1" anchor="t" anchorCtr="0">
            <a:spAutoFit/>
          </a:bodyPr>
          <a:lstStyle/>
          <a:p>
            <a:pPr marL="0" marR="0" lvl="0" indent="0" algn="l" rtl="0">
              <a:spcBef>
                <a:spcPts val="0"/>
              </a:spcBef>
              <a:spcAft>
                <a:spcPts val="0"/>
              </a:spcAft>
              <a:buNone/>
            </a:pPr>
            <a:r>
              <a:rPr lang="en-US" sz="1800" b="1" dirty="0">
                <a:solidFill>
                  <a:schemeClr val="lt1"/>
                </a:solidFill>
                <a:latin typeface="Arial"/>
                <a:ea typeface="Arial"/>
                <a:cs typeface="Arial"/>
                <a:sym typeface="Arial"/>
              </a:rPr>
              <a:t>&lt;Root&gt;</a:t>
            </a:r>
            <a:endParaRPr dirty="0"/>
          </a:p>
          <a:p>
            <a:pPr marL="0" marR="0" lvl="0" indent="0" algn="l" rtl="0">
              <a:spcBef>
                <a:spcPts val="0"/>
              </a:spcBef>
              <a:spcAft>
                <a:spcPts val="0"/>
              </a:spcAft>
              <a:buNone/>
            </a:pPr>
            <a:endParaRPr sz="1800" b="1" dirty="0">
              <a:solidFill>
                <a:schemeClr val="lt1"/>
              </a:solidFill>
              <a:latin typeface="Arial"/>
              <a:ea typeface="Arial"/>
              <a:cs typeface="Arial"/>
              <a:sym typeface="Arial"/>
            </a:endParaRPr>
          </a:p>
          <a:p>
            <a:pPr marL="0" marR="0" lvl="0" indent="0" algn="l" rtl="0">
              <a:spcBef>
                <a:spcPts val="0"/>
              </a:spcBef>
              <a:spcAft>
                <a:spcPts val="0"/>
              </a:spcAft>
              <a:buNone/>
            </a:pPr>
            <a:r>
              <a:rPr lang="en-US" sz="1800" b="1" dirty="0">
                <a:solidFill>
                  <a:schemeClr val="lt1"/>
                </a:solidFill>
                <a:latin typeface="Arial"/>
                <a:ea typeface="Arial"/>
                <a:cs typeface="Arial"/>
                <a:sym typeface="Arial"/>
              </a:rPr>
              <a:t>    &lt;Name&gt;Dummy&lt;/Name&gt;</a:t>
            </a:r>
            <a:endParaRPr dirty="0"/>
          </a:p>
          <a:p>
            <a:pPr marL="0" marR="0" lvl="0" indent="0" algn="l" rtl="0">
              <a:spcBef>
                <a:spcPts val="0"/>
              </a:spcBef>
              <a:spcAft>
                <a:spcPts val="0"/>
              </a:spcAft>
              <a:buNone/>
            </a:pPr>
            <a:endParaRPr sz="1800" b="1" dirty="0">
              <a:solidFill>
                <a:schemeClr val="lt1"/>
              </a:solidFill>
              <a:latin typeface="Arial"/>
              <a:ea typeface="Arial"/>
              <a:cs typeface="Arial"/>
              <a:sym typeface="Arial"/>
            </a:endParaRPr>
          </a:p>
          <a:p>
            <a:pPr marL="0" marR="0" lvl="0" indent="0" algn="l" rtl="0">
              <a:spcBef>
                <a:spcPts val="0"/>
              </a:spcBef>
              <a:spcAft>
                <a:spcPts val="0"/>
              </a:spcAft>
              <a:buNone/>
            </a:pPr>
            <a:r>
              <a:rPr lang="en-US" sz="1800" b="1" dirty="0">
                <a:solidFill>
                  <a:schemeClr val="lt1"/>
                </a:solidFill>
                <a:latin typeface="Arial"/>
                <a:ea typeface="Arial"/>
                <a:cs typeface="Arial"/>
                <a:sym typeface="Arial"/>
              </a:rPr>
              <a:t>&lt;/Root&gt;</a:t>
            </a:r>
            <a:endParaRPr dirty="0"/>
          </a:p>
        </p:txBody>
      </p:sp>
      <p:sp>
        <p:nvSpPr>
          <p:cNvPr id="29" name="Google Shape;218;p15">
            <a:extLst>
              <a:ext uri="{FF2B5EF4-FFF2-40B4-BE49-F238E27FC236}">
                <a16:creationId xmlns:a16="http://schemas.microsoft.com/office/drawing/2014/main" id="{8A07FA31-867A-4A13-A6B4-51F3D4DE2884}"/>
              </a:ext>
            </a:extLst>
          </p:cNvPr>
          <p:cNvSpPr/>
          <p:nvPr/>
        </p:nvSpPr>
        <p:spPr>
          <a:xfrm>
            <a:off x="6685308" y="4425543"/>
            <a:ext cx="2932043" cy="1958008"/>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numCol="1"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219;p15">
            <a:extLst>
              <a:ext uri="{FF2B5EF4-FFF2-40B4-BE49-F238E27FC236}">
                <a16:creationId xmlns:a16="http://schemas.microsoft.com/office/drawing/2014/main" id="{0C81E81A-415F-405B-B966-6E84708A72E7}"/>
              </a:ext>
            </a:extLst>
          </p:cNvPr>
          <p:cNvSpPr txBox="1"/>
          <p:nvPr/>
        </p:nvSpPr>
        <p:spPr>
          <a:xfrm>
            <a:off x="6835869" y="4662050"/>
            <a:ext cx="2564572" cy="1477328"/>
          </a:xfrm>
          <a:prstGeom prst="rect">
            <a:avLst/>
          </a:prstGeom>
          <a:noFill/>
          <a:ln>
            <a:noFill/>
          </a:ln>
        </p:spPr>
        <p:txBody>
          <a:bodyPr spcFirstLastPara="1" wrap="square" lIns="91425" tIns="45700" rIns="91425" bIns="45700" numCol="1" anchor="t" anchorCtr="0">
            <a:spAutoFit/>
          </a:bodyPr>
          <a:lstStyle/>
          <a:p>
            <a:pPr marL="0" marR="0" lvl="0" indent="0" algn="l" rtl="0">
              <a:spcBef>
                <a:spcPts val="0"/>
              </a:spcBef>
              <a:spcAft>
                <a:spcPts val="0"/>
              </a:spcAft>
              <a:buNone/>
            </a:pPr>
            <a:r>
              <a:rPr lang="en-US" sz="1800" b="1" dirty="0">
                <a:solidFill>
                  <a:schemeClr val="lt1"/>
                </a:solidFill>
                <a:latin typeface="Arial"/>
                <a:ea typeface="Arial"/>
                <a:cs typeface="Arial"/>
                <a:sym typeface="Arial"/>
              </a:rPr>
              <a:t>{</a:t>
            </a:r>
            <a:endParaRPr dirty="0"/>
          </a:p>
          <a:p>
            <a:pPr marL="0" marR="0" lvl="0" indent="0" algn="l" rtl="0">
              <a:spcBef>
                <a:spcPts val="0"/>
              </a:spcBef>
              <a:spcAft>
                <a:spcPts val="0"/>
              </a:spcAft>
              <a:buNone/>
            </a:pPr>
            <a:r>
              <a:rPr lang="en-US" sz="1800" b="1" dirty="0">
                <a:solidFill>
                  <a:schemeClr val="lt1"/>
                </a:solidFill>
                <a:latin typeface="Arial"/>
                <a:ea typeface="Arial"/>
                <a:cs typeface="Arial"/>
                <a:sym typeface="Arial"/>
              </a:rPr>
              <a:t>  "Root": {</a:t>
            </a:r>
            <a:endParaRPr dirty="0"/>
          </a:p>
          <a:p>
            <a:pPr marL="0" marR="0" lvl="0" indent="0" algn="l" rtl="0">
              <a:spcBef>
                <a:spcPts val="0"/>
              </a:spcBef>
              <a:spcAft>
                <a:spcPts val="0"/>
              </a:spcAft>
              <a:buNone/>
            </a:pPr>
            <a:r>
              <a:rPr lang="en-US" sz="1800" b="1" dirty="0">
                <a:solidFill>
                  <a:schemeClr val="lt1"/>
                </a:solidFill>
                <a:latin typeface="Arial"/>
                <a:ea typeface="Arial"/>
                <a:cs typeface="Arial"/>
                <a:sym typeface="Arial"/>
              </a:rPr>
              <a:t>    "Name": "Dummy"</a:t>
            </a:r>
            <a:endParaRPr dirty="0"/>
          </a:p>
          <a:p>
            <a:pPr marL="0" marR="0" lvl="0" indent="0" algn="l" rtl="0">
              <a:spcBef>
                <a:spcPts val="0"/>
              </a:spcBef>
              <a:spcAft>
                <a:spcPts val="0"/>
              </a:spcAft>
              <a:buNone/>
            </a:pPr>
            <a:r>
              <a:rPr lang="en-US" sz="1800" b="1" dirty="0">
                <a:solidFill>
                  <a:schemeClr val="lt1"/>
                </a:solidFill>
                <a:latin typeface="Arial"/>
                <a:ea typeface="Arial"/>
                <a:cs typeface="Arial"/>
                <a:sym typeface="Arial"/>
              </a:rPr>
              <a:t>  }</a:t>
            </a:r>
            <a:endParaRPr dirty="0"/>
          </a:p>
          <a:p>
            <a:pPr marL="0" marR="0" lvl="0" indent="0" algn="l" rtl="0">
              <a:spcBef>
                <a:spcPts val="0"/>
              </a:spcBef>
              <a:spcAft>
                <a:spcPts val="0"/>
              </a:spcAft>
              <a:buNone/>
            </a:pPr>
            <a:r>
              <a:rPr lang="en-US" sz="1800" b="1" dirty="0">
                <a:solidFill>
                  <a:schemeClr val="lt1"/>
                </a:solidFill>
                <a:latin typeface="Arial"/>
                <a:ea typeface="Arial"/>
                <a:cs typeface="Arial"/>
                <a:sym typeface="Arial"/>
              </a:rPr>
              <a:t>}</a:t>
            </a:r>
            <a:endParaRPr dirty="0"/>
          </a:p>
        </p:txBody>
      </p:sp>
    </p:spTree>
    <p:extLst>
      <p:ext uri="{BB962C8B-B14F-4D97-AF65-F5344CB8AC3E}">
        <p14:creationId xmlns:p14="http://schemas.microsoft.com/office/powerpoint/2010/main" val="2261928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0181-570E-45A5-9CD1-858A2B31CCC5}"/>
              </a:ext>
            </a:extLst>
          </p:cNvPr>
          <p:cNvSpPr>
            <a:spLocks noGrp="1"/>
          </p:cNvSpPr>
          <p:nvPr>
            <p:ph type="title"/>
          </p:nvPr>
        </p:nvSpPr>
        <p:spPr/>
        <p:txBody>
          <a:bodyPr/>
          <a:lstStyle/>
          <a:p>
            <a:r>
              <a:rPr lang="en-IN" dirty="0" err="1"/>
              <a:t>QnA</a:t>
            </a:r>
            <a:endParaRPr lang="en-IN" dirty="0"/>
          </a:p>
        </p:txBody>
      </p:sp>
      <p:sp>
        <p:nvSpPr>
          <p:cNvPr id="3" name="Footer Placeholder 2">
            <a:extLst>
              <a:ext uri="{FF2B5EF4-FFF2-40B4-BE49-F238E27FC236}">
                <a16:creationId xmlns:a16="http://schemas.microsoft.com/office/drawing/2014/main" id="{999B0FDD-51AF-41BD-8FBB-A236AAB2D751}"/>
              </a:ext>
            </a:extLst>
          </p:cNvPr>
          <p:cNvSpPr>
            <a:spLocks noGrp="1"/>
          </p:cNvSpPr>
          <p:nvPr>
            <p:ph type="ftr" sz="quarter" idx="11"/>
          </p:nvPr>
        </p:nvSpPr>
        <p:spPr/>
        <p:txBody>
          <a:bodyPr/>
          <a:lstStyle/>
          <a:p>
            <a:r>
              <a:rPr lang="en-US"/>
              <a:t>www.anubhavtrainings.com</a:t>
            </a:r>
            <a:endParaRPr lang="en-US" sz="1100" dirty="0"/>
          </a:p>
        </p:txBody>
      </p:sp>
      <p:sp>
        <p:nvSpPr>
          <p:cNvPr id="4" name="Rectangle 3">
            <a:extLst>
              <a:ext uri="{FF2B5EF4-FFF2-40B4-BE49-F238E27FC236}">
                <a16:creationId xmlns:a16="http://schemas.microsoft.com/office/drawing/2014/main" id="{D9603927-132B-4BDC-923F-B895B1F16892}"/>
              </a:ext>
            </a:extLst>
          </p:cNvPr>
          <p:cNvSpPr/>
          <p:nvPr/>
        </p:nvSpPr>
        <p:spPr>
          <a:xfrm>
            <a:off x="477788" y="1739570"/>
            <a:ext cx="6635214" cy="2862322"/>
          </a:xfrm>
          <a:prstGeom prst="rect">
            <a:avLst/>
          </a:prstGeom>
          <a:noFill/>
        </p:spPr>
        <p:txBody>
          <a:bodyPr wrap="none" lIns="91440" tIns="45720" rIns="91440" bIns="45720">
            <a:spAutoFit/>
          </a:bodyPr>
          <a:lstStyle/>
          <a:p>
            <a:r>
              <a:rPr lang="en-US" b="0" cap="none" spc="0" dirty="0">
                <a:ln w="0"/>
                <a:solidFill>
                  <a:schemeClr val="tx1"/>
                </a:solidFill>
                <a:effectLst>
                  <a:outerShdw blurRad="38100" dist="19050" dir="2700000" algn="tl" rotWithShape="0">
                    <a:schemeClr val="dk1">
                      <a:alpha val="40000"/>
                    </a:schemeClr>
                  </a:outerShdw>
                </a:effectLst>
              </a:rPr>
              <a:t>Difference Between IS and CI</a:t>
            </a:r>
          </a:p>
          <a:p>
            <a:r>
              <a:rPr lang="en-US" dirty="0">
                <a:ln w="0"/>
                <a:effectLst>
                  <a:outerShdw blurRad="38100" dist="19050" dir="2700000" algn="tl" rotWithShape="0">
                    <a:schemeClr val="dk1">
                      <a:alpha val="40000"/>
                    </a:schemeClr>
                  </a:outerShdw>
                </a:effectLst>
              </a:rPr>
              <a:t>Difference Between PI/PO and CPI</a:t>
            </a:r>
          </a:p>
          <a:p>
            <a:r>
              <a:rPr lang="en-US" b="0" cap="none" spc="0" dirty="0">
                <a:ln w="0"/>
                <a:solidFill>
                  <a:schemeClr val="tx1"/>
                </a:solidFill>
                <a:effectLst>
                  <a:outerShdw blurRad="38100" dist="19050" dir="2700000" algn="tl" rotWithShape="0">
                    <a:schemeClr val="dk1">
                      <a:alpha val="40000"/>
                    </a:schemeClr>
                  </a:outerShdw>
                </a:effectLst>
              </a:rPr>
              <a:t>Difference between </a:t>
            </a:r>
            <a:r>
              <a:rPr lang="en-US" b="0" cap="none" spc="0" dirty="0" err="1">
                <a:ln w="0"/>
                <a:solidFill>
                  <a:schemeClr val="tx1"/>
                </a:solidFill>
                <a:effectLst>
                  <a:outerShdw blurRad="38100" dist="19050" dir="2700000" algn="tl" rotWithShape="0">
                    <a:schemeClr val="dk1">
                      <a:alpha val="40000"/>
                    </a:schemeClr>
                  </a:outerShdw>
                </a:effectLst>
              </a:rPr>
              <a:t>Onpremise</a:t>
            </a:r>
            <a:r>
              <a:rPr lang="en-US" b="0" cap="none" spc="0" dirty="0">
                <a:ln w="0"/>
                <a:solidFill>
                  <a:schemeClr val="tx1"/>
                </a:solidFill>
                <a:effectLst>
                  <a:outerShdw blurRad="38100" dist="19050" dir="2700000" algn="tl" rotWithShape="0">
                    <a:schemeClr val="dk1">
                      <a:alpha val="40000"/>
                    </a:schemeClr>
                  </a:outerShdw>
                </a:effectLst>
              </a:rPr>
              <a:t> and Cloud</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24146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8B47-FFB0-420C-8672-C960F414BC5F}"/>
              </a:ext>
            </a:extLst>
          </p:cNvPr>
          <p:cNvSpPr>
            <a:spLocks noGrp="1"/>
          </p:cNvSpPr>
          <p:nvPr>
            <p:ph type="title"/>
          </p:nvPr>
        </p:nvSpPr>
        <p:spPr/>
        <p:txBody>
          <a:bodyPr/>
          <a:lstStyle/>
          <a:p>
            <a:r>
              <a:rPr lang="en-IN"/>
              <a:t>Thank You</a:t>
            </a:r>
          </a:p>
        </p:txBody>
      </p:sp>
      <p:sp>
        <p:nvSpPr>
          <p:cNvPr id="3" name="Footer Placeholder 2">
            <a:extLst>
              <a:ext uri="{FF2B5EF4-FFF2-40B4-BE49-F238E27FC236}">
                <a16:creationId xmlns:a16="http://schemas.microsoft.com/office/drawing/2014/main" id="{2533E02F-716B-472F-AD3C-79A5582255E7}"/>
              </a:ext>
            </a:extLst>
          </p:cNvPr>
          <p:cNvSpPr>
            <a:spLocks noGrp="1"/>
          </p:cNvSpPr>
          <p:nvPr>
            <p:ph type="ftr" sz="quarter" idx="11"/>
          </p:nvPr>
        </p:nvSpPr>
        <p:spPr/>
        <p:txBody>
          <a:bodyPr/>
          <a:lstStyle/>
          <a:p>
            <a:r>
              <a:rPr lang="en-US"/>
              <a:t>www.anubhavtrainings.com</a:t>
            </a:r>
            <a:endParaRPr lang="en-US" sz="1100" dirty="0"/>
          </a:p>
        </p:txBody>
      </p:sp>
    </p:spTree>
    <p:extLst>
      <p:ext uri="{BB962C8B-B14F-4D97-AF65-F5344CB8AC3E}">
        <p14:creationId xmlns:p14="http://schemas.microsoft.com/office/powerpoint/2010/main" val="1200845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8176" y="96258"/>
            <a:ext cx="10924788" cy="711081"/>
          </a:xfrm>
        </p:spPr>
        <p:txBody>
          <a:bodyPr numCol="1"/>
          <a:lstStyle/>
          <a:p>
            <a:r>
              <a:rPr lang="en-US" sz="3600" dirty="0">
                <a:solidFill>
                  <a:schemeClr val="tx1">
                    <a:lumMod val="85000"/>
                    <a:lumOff val="15000"/>
                  </a:schemeClr>
                </a:solidFill>
                <a:latin typeface="Arial Black" panose="020B0A04020102020204" pitchFamily="34" charset="0"/>
              </a:rPr>
              <a:t>System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8" name="Google Shape;101;p2" descr="SAP HANA: On-Premises vs. Cloud">
            <a:extLst>
              <a:ext uri="{FF2B5EF4-FFF2-40B4-BE49-F238E27FC236}">
                <a16:creationId xmlns:a16="http://schemas.microsoft.com/office/drawing/2014/main" id="{E093D429-EC79-4AED-B8FC-B83B47FB15A2}"/>
              </a:ext>
            </a:extLst>
          </p:cNvPr>
          <p:cNvPicPr preferRelativeResize="0"/>
          <p:nvPr/>
        </p:nvPicPr>
        <p:blipFill rotWithShape="1">
          <a:blip r:embed="rId4">
            <a:alphaModFix/>
          </a:blip>
          <a:srcRect/>
          <a:stretch/>
        </p:blipFill>
        <p:spPr>
          <a:xfrm>
            <a:off x="955126" y="1861686"/>
            <a:ext cx="8694407" cy="3976189"/>
          </a:xfrm>
          <a:prstGeom prst="rect">
            <a:avLst/>
          </a:prstGeom>
          <a:noFill/>
          <a:ln>
            <a:noFill/>
          </a:ln>
        </p:spPr>
      </p:pic>
      <p:pic>
        <p:nvPicPr>
          <p:cNvPr id="9" name="Google Shape;101;p2" descr="SAP HANA: On-Premises vs. Cloud">
            <a:extLst>
              <a:ext uri="{FF2B5EF4-FFF2-40B4-BE49-F238E27FC236}">
                <a16:creationId xmlns:a16="http://schemas.microsoft.com/office/drawing/2014/main" id="{B64592F8-133E-4E60-BFAF-9913CD05E857}"/>
              </a:ext>
            </a:extLst>
          </p:cNvPr>
          <p:cNvPicPr preferRelativeResize="0"/>
          <p:nvPr/>
        </p:nvPicPr>
        <p:blipFill rotWithShape="1">
          <a:blip r:embed="rId4">
            <a:alphaModFix/>
          </a:blip>
          <a:srcRect/>
          <a:stretch/>
        </p:blipFill>
        <p:spPr>
          <a:xfrm>
            <a:off x="1107526" y="2014086"/>
            <a:ext cx="8694407" cy="3976189"/>
          </a:xfrm>
          <a:prstGeom prst="rect">
            <a:avLst/>
          </a:prstGeom>
          <a:noFill/>
          <a:ln>
            <a:noFill/>
          </a:ln>
        </p:spPr>
      </p:pic>
      <p:pic>
        <p:nvPicPr>
          <p:cNvPr id="10" name="Google Shape;101;p2" descr="SAP HANA: On-Premises vs. Cloud">
            <a:extLst>
              <a:ext uri="{FF2B5EF4-FFF2-40B4-BE49-F238E27FC236}">
                <a16:creationId xmlns:a16="http://schemas.microsoft.com/office/drawing/2014/main" id="{96850594-C66F-4598-BAA1-E1E7307EEE12}"/>
              </a:ext>
            </a:extLst>
          </p:cNvPr>
          <p:cNvPicPr preferRelativeResize="0"/>
          <p:nvPr/>
        </p:nvPicPr>
        <p:blipFill rotWithShape="1">
          <a:blip r:embed="rId4">
            <a:alphaModFix/>
          </a:blip>
          <a:srcRect/>
          <a:stretch/>
        </p:blipFill>
        <p:spPr>
          <a:xfrm>
            <a:off x="1259926" y="2166486"/>
            <a:ext cx="8694407" cy="3976189"/>
          </a:xfrm>
          <a:prstGeom prst="rect">
            <a:avLst/>
          </a:prstGeom>
          <a:noFill/>
          <a:ln>
            <a:noFill/>
          </a:ln>
        </p:spPr>
      </p:pic>
    </p:spTree>
    <p:extLst>
      <p:ext uri="{BB962C8B-B14F-4D97-AF65-F5344CB8AC3E}">
        <p14:creationId xmlns:p14="http://schemas.microsoft.com/office/powerpoint/2010/main" val="396434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8176" y="96258"/>
            <a:ext cx="10924788" cy="711081"/>
          </a:xfrm>
        </p:spPr>
        <p:txBody>
          <a:bodyPr numCol="1"/>
          <a:lstStyle/>
          <a:p>
            <a:r>
              <a:rPr lang="en-US" sz="3600" b="1" dirty="0">
                <a:solidFill>
                  <a:schemeClr val="tx2"/>
                </a:solidFill>
                <a:cs typeface="Arial" pitchFamily="34" charset="0"/>
              </a:rPr>
              <a:t>ON premise Architecture</a:t>
            </a:r>
            <a:br>
              <a:rPr lang="en-US" sz="3600" dirty="0">
                <a:solidFill>
                  <a:schemeClr val="tx2"/>
                </a:solidFill>
                <a:cs typeface="Arial" pitchFamily="34" charset="0"/>
              </a:rPr>
            </a:br>
            <a:br>
              <a:rPr lang="en-US" sz="3600" dirty="0">
                <a:solidFill>
                  <a:schemeClr val="tx2"/>
                </a:solidFill>
                <a:cs typeface="Arial" pitchFamily="34" charset="0"/>
              </a:rPr>
            </a:br>
            <a:br>
              <a:rPr lang="en-GB" altLang="en-GB" sz="2800" dirty="0"/>
            </a:br>
            <a:r>
              <a:rPr lang="en-US" sz="3600" b="1" dirty="0">
                <a:solidFill>
                  <a:schemeClr val="tx2"/>
                </a:solidFill>
                <a:cs typeface="Arial" pitchFamily="34" charset="0"/>
              </a:rPr>
              <a:t>ON premise Architecture</a:t>
            </a:r>
            <a:br>
              <a:rPr lang="en-US" sz="3600" dirty="0">
                <a:solidFill>
                  <a:schemeClr val="tx2"/>
                </a:solidFill>
                <a:cs typeface="Arial" pitchFamily="34" charset="0"/>
              </a:rPr>
            </a:br>
            <a:br>
              <a:rPr lang="en-US" sz="3600" dirty="0">
                <a:solidFill>
                  <a:schemeClr val="tx2"/>
                </a:solidFill>
                <a:cs typeface="Arial" pitchFamily="34" charset="0"/>
              </a:rPr>
            </a:br>
            <a:br>
              <a:rPr lang="en-GB" altLang="en-GB" sz="2800" dirty="0"/>
            </a:br>
            <a:r>
              <a:rPr lang="en-GB" altLang="en-GB" sz="2800" dirty="0"/>
              <a:t>On premise Architecture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11" name="Picture 10">
            <a:extLst>
              <a:ext uri="{FF2B5EF4-FFF2-40B4-BE49-F238E27FC236}">
                <a16:creationId xmlns:a16="http://schemas.microsoft.com/office/drawing/2014/main" id="{1ACF0C06-3B52-404A-8900-F42216BAB8EB}"/>
              </a:ext>
            </a:extLst>
          </p:cNvPr>
          <p:cNvPicPr>
            <a:picLocks noChangeAspect="1"/>
          </p:cNvPicPr>
          <p:nvPr/>
        </p:nvPicPr>
        <p:blipFill>
          <a:blip r:embed="rId4"/>
          <a:stretch>
            <a:fillRect/>
          </a:stretch>
        </p:blipFill>
        <p:spPr>
          <a:xfrm>
            <a:off x="566737" y="1427525"/>
            <a:ext cx="10506075" cy="4829175"/>
          </a:xfrm>
          <a:prstGeom prst="rect">
            <a:avLst/>
          </a:prstGeom>
        </p:spPr>
      </p:pic>
    </p:spTree>
    <p:extLst>
      <p:ext uri="{BB962C8B-B14F-4D97-AF65-F5344CB8AC3E}">
        <p14:creationId xmlns:p14="http://schemas.microsoft.com/office/powerpoint/2010/main" val="3322026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8176" y="96258"/>
            <a:ext cx="10924788" cy="711081"/>
          </a:xfrm>
        </p:spPr>
        <p:txBody>
          <a:bodyPr numCol="1"/>
          <a:lstStyle/>
          <a:p>
            <a:r>
              <a:rPr lang="en-IN" altLang="en-IN" sz="3600" b="1" dirty="0">
                <a:solidFill>
                  <a:schemeClr val="tx2"/>
                </a:solidFill>
                <a:cs typeface="Arial" pitchFamily="34" charset="0"/>
              </a:rPr>
              <a:t>Cloud Computing</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8" name="Picture 7">
            <a:extLst>
              <a:ext uri="{FF2B5EF4-FFF2-40B4-BE49-F238E27FC236}">
                <a16:creationId xmlns:a16="http://schemas.microsoft.com/office/drawing/2014/main" id="{654BDC8D-FEDB-4061-B218-F8CF4BF0228B}"/>
              </a:ext>
            </a:extLst>
          </p:cNvPr>
          <p:cNvPicPr>
            <a:picLocks noChangeAspect="1"/>
          </p:cNvPicPr>
          <p:nvPr/>
        </p:nvPicPr>
        <p:blipFill>
          <a:blip r:embed="rId4"/>
          <a:stretch>
            <a:fillRect/>
          </a:stretch>
        </p:blipFill>
        <p:spPr>
          <a:xfrm>
            <a:off x="900112" y="1590491"/>
            <a:ext cx="9134475" cy="4419600"/>
          </a:xfrm>
          <a:prstGeom prst="rect">
            <a:avLst/>
          </a:prstGeom>
        </p:spPr>
      </p:pic>
    </p:spTree>
    <p:extLst>
      <p:ext uri="{BB962C8B-B14F-4D97-AF65-F5344CB8AC3E}">
        <p14:creationId xmlns:p14="http://schemas.microsoft.com/office/powerpoint/2010/main" val="2691334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8176" y="96258"/>
            <a:ext cx="10924788" cy="711081"/>
          </a:xfrm>
        </p:spPr>
        <p:txBody>
          <a:bodyPr numCol="1"/>
          <a:lstStyle/>
          <a:p>
            <a:r>
              <a:rPr lang="en-IN" altLang="en-IN" sz="3600" b="1" dirty="0">
                <a:solidFill>
                  <a:schemeClr val="tx2"/>
                </a:solidFill>
                <a:cs typeface="Arial" pitchFamily="34" charset="0"/>
              </a:rPr>
              <a:t>Cloud Computing</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9" name="Google Shape;116;p5" descr="Chart, diagram  Description automatically generated">
            <a:extLst>
              <a:ext uri="{FF2B5EF4-FFF2-40B4-BE49-F238E27FC236}">
                <a16:creationId xmlns:a16="http://schemas.microsoft.com/office/drawing/2014/main" id="{73F99985-94E2-435E-9503-BA48C9873531}"/>
              </a:ext>
            </a:extLst>
          </p:cNvPr>
          <p:cNvPicPr preferRelativeResize="0"/>
          <p:nvPr/>
        </p:nvPicPr>
        <p:blipFill rotWithShape="1">
          <a:blip r:embed="rId4">
            <a:alphaModFix/>
          </a:blip>
          <a:srcRect/>
          <a:stretch/>
        </p:blipFill>
        <p:spPr>
          <a:xfrm>
            <a:off x="137858" y="1213488"/>
            <a:ext cx="5308768" cy="3015612"/>
          </a:xfrm>
          <a:prstGeom prst="rect">
            <a:avLst/>
          </a:prstGeom>
          <a:noFill/>
          <a:ln>
            <a:noFill/>
          </a:ln>
        </p:spPr>
      </p:pic>
      <p:pic>
        <p:nvPicPr>
          <p:cNvPr id="10" name="Google Shape;120;p5" descr="Diagram  Description automatically generated">
            <a:extLst>
              <a:ext uri="{FF2B5EF4-FFF2-40B4-BE49-F238E27FC236}">
                <a16:creationId xmlns:a16="http://schemas.microsoft.com/office/drawing/2014/main" id="{0B8CA84A-AA3F-470B-881E-0C1AFF461BA7}"/>
              </a:ext>
            </a:extLst>
          </p:cNvPr>
          <p:cNvPicPr preferRelativeResize="0"/>
          <p:nvPr/>
        </p:nvPicPr>
        <p:blipFill rotWithShape="1">
          <a:blip r:embed="rId5">
            <a:alphaModFix/>
          </a:blip>
          <a:srcRect/>
          <a:stretch/>
        </p:blipFill>
        <p:spPr>
          <a:xfrm>
            <a:off x="5888033" y="2013351"/>
            <a:ext cx="4957317" cy="2831298"/>
          </a:xfrm>
          <a:prstGeom prst="rect">
            <a:avLst/>
          </a:prstGeom>
          <a:noFill/>
          <a:ln>
            <a:noFill/>
          </a:ln>
        </p:spPr>
      </p:pic>
      <p:pic>
        <p:nvPicPr>
          <p:cNvPr id="11" name="Google Shape;117;p5" descr="Graphical user interface, application  Description automatically generated">
            <a:extLst>
              <a:ext uri="{FF2B5EF4-FFF2-40B4-BE49-F238E27FC236}">
                <a16:creationId xmlns:a16="http://schemas.microsoft.com/office/drawing/2014/main" id="{122F8748-CE11-4FB3-A0D6-C3053164F2E1}"/>
              </a:ext>
            </a:extLst>
          </p:cNvPr>
          <p:cNvPicPr preferRelativeResize="0"/>
          <p:nvPr/>
        </p:nvPicPr>
        <p:blipFill rotWithShape="1">
          <a:blip r:embed="rId6">
            <a:alphaModFix/>
          </a:blip>
          <a:srcRect/>
          <a:stretch/>
        </p:blipFill>
        <p:spPr>
          <a:xfrm>
            <a:off x="137859" y="3597995"/>
            <a:ext cx="5308768" cy="2760560"/>
          </a:xfrm>
          <a:prstGeom prst="rect">
            <a:avLst/>
          </a:prstGeom>
          <a:noFill/>
          <a:ln>
            <a:noFill/>
          </a:ln>
        </p:spPr>
      </p:pic>
    </p:spTree>
    <p:extLst>
      <p:ext uri="{BB962C8B-B14F-4D97-AF65-F5344CB8AC3E}">
        <p14:creationId xmlns:p14="http://schemas.microsoft.com/office/powerpoint/2010/main" val="1915823753"/>
      </p:ext>
    </p:extLst>
  </p:cSld>
  <p:clrMapOvr>
    <a:masterClrMapping/>
  </p:clrMapOvr>
</p:sld>
</file>

<file path=ppt/theme/theme1.xml><?xml version="1.0" encoding="utf-8"?>
<a:theme xmlns:a="http://schemas.openxmlformats.org/drawingml/2006/main" name="Office Theme">
  <a:themeElements>
    <a:clrScheme name="Impactful">
      <a:dk1>
        <a:sysClr val="windowText" lastClr="000000"/>
      </a:dk1>
      <a:lt1>
        <a:sysClr val="window" lastClr="FFFFFF"/>
      </a:lt1>
      <a:dk2>
        <a:srgbClr val="1F497D"/>
      </a:dk2>
      <a:lt2>
        <a:srgbClr val="EEECE1"/>
      </a:lt2>
      <a:accent1>
        <a:srgbClr val="FFCF03"/>
      </a:accent1>
      <a:accent2>
        <a:srgbClr val="065DC4"/>
      </a:accent2>
      <a:accent3>
        <a:srgbClr val="68B5AD"/>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14408</TotalTime>
  <Words>1748</Words>
  <Application>Microsoft Office PowerPoint</Application>
  <PresentationFormat>Custom</PresentationFormat>
  <Paragraphs>304</Paragraphs>
  <Slides>51</Slides>
  <Notes>18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4" baseType="lpstr">
      <vt:lpstr>72</vt:lpstr>
      <vt:lpstr>72-Bold</vt:lpstr>
      <vt:lpstr>72-Regular</vt:lpstr>
      <vt:lpstr>Arial</vt:lpstr>
      <vt:lpstr>Arial Black</vt:lpstr>
      <vt:lpstr>Calibri</vt:lpstr>
      <vt:lpstr>Cooper Black</vt:lpstr>
      <vt:lpstr>Garamond</vt:lpstr>
      <vt:lpstr>Oswald</vt:lpstr>
      <vt:lpstr>Segoe UI</vt:lpstr>
      <vt:lpstr>Wingdings</vt:lpstr>
      <vt:lpstr>Office Theme</vt:lpstr>
      <vt:lpstr>Bitmap Image</vt:lpstr>
      <vt:lpstr>PowerPoint Presentation</vt:lpstr>
      <vt:lpstr>Introduction to SAP BTP</vt:lpstr>
      <vt:lpstr>Integration</vt:lpstr>
      <vt:lpstr>SAP Cloud Integration</vt:lpstr>
      <vt:lpstr>SAP Cloud Integration</vt:lpstr>
      <vt:lpstr>System</vt:lpstr>
      <vt:lpstr>ON premise Architecture   ON premise Architecture   On premise Architecture</vt:lpstr>
      <vt:lpstr>Cloud Computing</vt:lpstr>
      <vt:lpstr>Cloud Computing</vt:lpstr>
      <vt:lpstr>On Premise V/s Cloud</vt:lpstr>
      <vt:lpstr>Cloud Offerings</vt:lpstr>
      <vt:lpstr>Cloud Computing Models</vt:lpstr>
      <vt:lpstr>What is BTP</vt:lpstr>
      <vt:lpstr>Environment, Subscriptions &amp; Instances</vt:lpstr>
      <vt:lpstr>BTP Account Administration</vt:lpstr>
      <vt:lpstr>Customer’s eye view</vt:lpstr>
      <vt:lpstr>FAQ’s</vt:lpstr>
      <vt:lpstr>SAP CPI Advantage</vt:lpstr>
      <vt:lpstr>SAP CPI vs PI</vt:lpstr>
      <vt:lpstr>PowerPoint Presentation</vt:lpstr>
      <vt:lpstr>PowerPoint Presentation</vt:lpstr>
      <vt:lpstr>Integration Suit</vt:lpstr>
      <vt:lpstr>Integration Suit</vt:lpstr>
      <vt:lpstr>Integration Suit</vt:lpstr>
      <vt:lpstr>What is CPI</vt:lpstr>
      <vt:lpstr>PowerPoint Presentation</vt:lpstr>
      <vt:lpstr>INtegraion Suit and SAP CI</vt:lpstr>
      <vt:lpstr>Setup BTP TRAIL 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QnA</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Anurag Anurag</cp:lastModifiedBy>
  <cp:revision>377</cp:revision>
  <dcterms:created xsi:type="dcterms:W3CDTF">2013-09-12T13:05:01Z</dcterms:created>
  <dcterms:modified xsi:type="dcterms:W3CDTF">2023-01-07T11:40:58Z</dcterms:modified>
</cp:coreProperties>
</file>